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  <p:sldMasterId id="2147483733" r:id="rId2"/>
  </p:sldMasterIdLst>
  <p:notesMasterIdLst>
    <p:notesMasterId r:id="rId72"/>
  </p:notesMasterIdLst>
  <p:handoutMasterIdLst>
    <p:handoutMasterId r:id="rId73"/>
  </p:handoutMasterIdLst>
  <p:sldIdLst>
    <p:sldId id="319" r:id="rId3"/>
    <p:sldId id="312" r:id="rId4"/>
    <p:sldId id="1442" r:id="rId5"/>
    <p:sldId id="1450" r:id="rId6"/>
    <p:sldId id="308" r:id="rId7"/>
    <p:sldId id="1451" r:id="rId8"/>
    <p:sldId id="1452" r:id="rId9"/>
    <p:sldId id="1462" r:id="rId10"/>
    <p:sldId id="1453" r:id="rId11"/>
    <p:sldId id="1454" r:id="rId12"/>
    <p:sldId id="1463" r:id="rId13"/>
    <p:sldId id="1455" r:id="rId14"/>
    <p:sldId id="1421" r:id="rId15"/>
    <p:sldId id="1464" r:id="rId16"/>
    <p:sldId id="1456" r:id="rId17"/>
    <p:sldId id="1457" r:id="rId18"/>
    <p:sldId id="1458" r:id="rId19"/>
    <p:sldId id="1465" r:id="rId20"/>
    <p:sldId id="1466" r:id="rId21"/>
    <p:sldId id="1467" r:id="rId22"/>
    <p:sldId id="1468" r:id="rId23"/>
    <p:sldId id="1469" r:id="rId24"/>
    <p:sldId id="1459" r:id="rId25"/>
    <p:sldId id="1470" r:id="rId26"/>
    <p:sldId id="1460" r:id="rId27"/>
    <p:sldId id="1422" r:id="rId28"/>
    <p:sldId id="1471" r:id="rId29"/>
    <p:sldId id="1482" r:id="rId30"/>
    <p:sldId id="1448" r:id="rId31"/>
    <p:sldId id="1483" r:id="rId32"/>
    <p:sldId id="1484" r:id="rId33"/>
    <p:sldId id="1472" r:id="rId34"/>
    <p:sldId id="1473" r:id="rId35"/>
    <p:sldId id="1474" r:id="rId36"/>
    <p:sldId id="1475" r:id="rId37"/>
    <p:sldId id="1476" r:id="rId38"/>
    <p:sldId id="1477" r:id="rId39"/>
    <p:sldId id="1478" r:id="rId40"/>
    <p:sldId id="1479" r:id="rId41"/>
    <p:sldId id="1485" r:id="rId42"/>
    <p:sldId id="1486" r:id="rId43"/>
    <p:sldId id="1480" r:id="rId44"/>
    <p:sldId id="1481" r:id="rId45"/>
    <p:sldId id="1487" r:id="rId46"/>
    <p:sldId id="1423" r:id="rId47"/>
    <p:sldId id="1488" r:id="rId48"/>
    <p:sldId id="1489" r:id="rId49"/>
    <p:sldId id="1492" r:id="rId50"/>
    <p:sldId id="1490" r:id="rId51"/>
    <p:sldId id="1491" r:id="rId52"/>
    <p:sldId id="1493" r:id="rId53"/>
    <p:sldId id="1502" r:id="rId54"/>
    <p:sldId id="1498" r:id="rId55"/>
    <p:sldId id="1499" r:id="rId56"/>
    <p:sldId id="1500" r:id="rId57"/>
    <p:sldId id="1501" r:id="rId58"/>
    <p:sldId id="1494" r:id="rId59"/>
    <p:sldId id="1503" r:id="rId60"/>
    <p:sldId id="1504" r:id="rId61"/>
    <p:sldId id="1495" r:id="rId62"/>
    <p:sldId id="1496" r:id="rId63"/>
    <p:sldId id="1509" r:id="rId64"/>
    <p:sldId id="1505" r:id="rId65"/>
    <p:sldId id="1506" r:id="rId66"/>
    <p:sldId id="1507" r:id="rId67"/>
    <p:sldId id="1508" r:id="rId68"/>
    <p:sldId id="1510" r:id="rId69"/>
    <p:sldId id="1511" r:id="rId70"/>
    <p:sldId id="1517" r:id="rId71"/>
  </p:sldIdLst>
  <p:sldSz cx="9144000" cy="6858000" type="screen4x3"/>
  <p:notesSz cx="6858000" cy="9144000"/>
  <p:custDataLst>
    <p:tags r:id="rId7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93B8"/>
    <a:srgbClr val="90CFDF"/>
    <a:srgbClr val="319095"/>
    <a:srgbClr val="074996"/>
    <a:srgbClr val="595959"/>
    <a:srgbClr val="4472C4"/>
    <a:srgbClr val="F30017"/>
    <a:srgbClr val="FFAFBA"/>
    <a:srgbClr val="FF7F94"/>
    <a:srgbClr val="F66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50" autoAdjust="0"/>
    <p:restoredTop sz="89414" autoAdjust="0"/>
  </p:normalViewPr>
  <p:slideViewPr>
    <p:cSldViewPr snapToGrid="0">
      <p:cViewPr varScale="1">
        <p:scale>
          <a:sx n="88" d="100"/>
          <a:sy n="88" d="100"/>
        </p:scale>
        <p:origin x="1224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tags" Target="tags/tag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handoutMaster" Target="handoutMasters/handoutMaster1.xml"/><Relationship Id="rId78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82CDD52-2B46-7B49-842A-AA53AB730B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623352-C90C-D24C-B8BE-556D56966B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E3F03F-04C0-3B4C-98EF-4B591385F5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CBB3D-2EBA-9D4F-8423-81DDA5C260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6994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2A66C-1DB6-E44E-9EB9-C3C62BDEBC05}" type="datetimeFigureOut">
              <a:rPr kumimoji="1" lang="zh-CN" altLang="en-US" smtClean="0"/>
              <a:t>2021/2/27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7D336-4BC6-EE4C-BD27-9292C4CE84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7510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2497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4.jpeg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40572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BE567D6C-98E0-4DEF-8A74-6182ECC626BB}"/>
              </a:ext>
            </a:extLst>
          </p:cNvPr>
          <p:cNvSpPr/>
          <p:nvPr userDrawn="1"/>
        </p:nvSpPr>
        <p:spPr>
          <a:xfrm>
            <a:off x="5144516" y="6371963"/>
            <a:ext cx="1228061" cy="372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EF0BFE3-E035-4DB9-A3D2-B8F99D35F0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843" y="1130301"/>
            <a:ext cx="5334121" cy="2177314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algn="l">
              <a:lnSpc>
                <a:spcPct val="120000"/>
              </a:lnSpc>
              <a:defRPr sz="33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F0F1B1-16C1-47F5-83C1-E23FF7DB0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457" y="3307615"/>
            <a:ext cx="5344508" cy="50845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lnSpc>
                <a:spcPct val="120000"/>
              </a:lnSpc>
              <a:buNone/>
              <a:defRPr sz="135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14" name="文本占位符 113">
            <a:extLst>
              <a:ext uri="{FF2B5EF4-FFF2-40B4-BE49-F238E27FC236}">
                <a16:creationId xmlns:a16="http://schemas.microsoft.com/office/drawing/2014/main" id="{1D042017-EA01-0746-A58F-259DD19AD3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2457" y="4102632"/>
            <a:ext cx="5319713" cy="2031468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B266384C-2791-0F43-9817-F81B103A739A}"/>
              </a:ext>
            </a:extLst>
          </p:cNvPr>
          <p:cNvSpPr/>
          <p:nvPr userDrawn="1"/>
        </p:nvSpPr>
        <p:spPr>
          <a:xfrm>
            <a:off x="9010520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pic>
        <p:nvPicPr>
          <p:cNvPr id="110" name="图片 109">
            <a:extLst>
              <a:ext uri="{FF2B5EF4-FFF2-40B4-BE49-F238E27FC236}">
                <a16:creationId xmlns:a16="http://schemas.microsoft.com/office/drawing/2014/main" id="{AD8D2358-BAA6-4DCB-8F50-C483277FD6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"/>
                    </a14:imgEffect>
                    <a14:imgEffect>
                      <a14:sharpenSoften amoun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291" y="3307615"/>
            <a:ext cx="1777868" cy="1907934"/>
          </a:xfrm>
          <a:prstGeom prst="rect">
            <a:avLst/>
          </a:prstGeom>
          <a:noFill/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66B964F-49E7-464C-91A8-5BC6EE9B501C}"/>
              </a:ext>
            </a:extLst>
          </p:cNvPr>
          <p:cNvSpPr/>
          <p:nvPr userDrawn="1"/>
        </p:nvSpPr>
        <p:spPr>
          <a:xfrm>
            <a:off x="1" y="0"/>
            <a:ext cx="6372576" cy="1047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F6AFDF3-2EF5-4164-84E3-0E702C77CCA8}"/>
              </a:ext>
            </a:extLst>
          </p:cNvPr>
          <p:cNvSpPr/>
          <p:nvPr userDrawn="1"/>
        </p:nvSpPr>
        <p:spPr>
          <a:xfrm>
            <a:off x="5700686" y="754851"/>
            <a:ext cx="567093" cy="18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DF3EA38-E8BD-4561-A872-5E65122F6F34}"/>
              </a:ext>
            </a:extLst>
          </p:cNvPr>
          <p:cNvSpPr/>
          <p:nvPr userDrawn="1"/>
        </p:nvSpPr>
        <p:spPr>
          <a:xfrm>
            <a:off x="5237018" y="6177519"/>
            <a:ext cx="1083411" cy="243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2" name="图片占位符 7">
            <a:extLst>
              <a:ext uri="{FF2B5EF4-FFF2-40B4-BE49-F238E27FC236}">
                <a16:creationId xmlns:a16="http://schemas.microsoft.com/office/drawing/2014/main" id="{1D366FF6-F4E4-4D2C-AAF8-F80B2CC511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61127" y="0"/>
            <a:ext cx="3058667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sp>
        <p:nvSpPr>
          <p:cNvPr id="230" name="任意形状 229">
            <a:extLst>
              <a:ext uri="{FF2B5EF4-FFF2-40B4-BE49-F238E27FC236}">
                <a16:creationId xmlns:a16="http://schemas.microsoft.com/office/drawing/2014/main" id="{871B02A7-EF6F-134C-B920-6B76573B7D8C}"/>
              </a:ext>
            </a:extLst>
          </p:cNvPr>
          <p:cNvSpPr/>
          <p:nvPr userDrawn="1"/>
        </p:nvSpPr>
        <p:spPr>
          <a:xfrm>
            <a:off x="5859407" y="-86497"/>
            <a:ext cx="3202595" cy="7027086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B583EDF-1FB2-46BF-8E0F-F37E0204822B}"/>
              </a:ext>
            </a:extLst>
          </p:cNvPr>
          <p:cNvGrpSpPr/>
          <p:nvPr userDrawn="1"/>
        </p:nvGrpSpPr>
        <p:grpSpPr>
          <a:xfrm>
            <a:off x="-1870807" y="111771"/>
            <a:ext cx="7939086" cy="968457"/>
            <a:chOff x="-1870807" y="111771"/>
            <a:chExt cx="7939086" cy="968457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0CF5262D-E87E-47DF-8AC6-2D6253A145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00" y="11177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8" name="副标题 2">
              <a:extLst>
                <a:ext uri="{FF2B5EF4-FFF2-40B4-BE49-F238E27FC236}">
                  <a16:creationId xmlns:a16="http://schemas.microsoft.com/office/drawing/2014/main" id="{CCCC069B-DAD5-4877-9C2E-ED970B23F34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-1870807" y="571776"/>
              <a:ext cx="7939086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30722" name="Picture 2">
              <a:extLst>
                <a:ext uri="{FF2B5EF4-FFF2-40B4-BE49-F238E27FC236}">
                  <a16:creationId xmlns:a16="http://schemas.microsoft.com/office/drawing/2014/main" id="{9D39FAD1-1AE4-4DB0-BA47-7E24A7685EE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6962" y="207266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0" name="图片 19" descr="图片包含 动物, 黑暗, 飞行, 亮&#10;&#10;描述已自动生成">
            <a:extLst>
              <a:ext uri="{FF2B5EF4-FFF2-40B4-BE49-F238E27FC236}">
                <a16:creationId xmlns:a16="http://schemas.microsoft.com/office/drawing/2014/main" id="{2F5046F9-E527-46F5-BE1C-8543AD17A2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5" t="27502" r="27709" b="25335"/>
          <a:stretch/>
        </p:blipFill>
        <p:spPr>
          <a:xfrm rot="20969388" flipH="1">
            <a:off x="6161032" y="3524728"/>
            <a:ext cx="2636515" cy="2783574"/>
          </a:xfrm>
          <a:prstGeom prst="rect">
            <a:avLst/>
          </a:prstGeom>
        </p:spPr>
      </p:pic>
      <p:pic>
        <p:nvPicPr>
          <p:cNvPr id="21" name="图片 20" descr="图片包含 飞行, 户外, 动物, 黑暗&#10;&#10;描述已自动生成">
            <a:extLst>
              <a:ext uri="{FF2B5EF4-FFF2-40B4-BE49-F238E27FC236}">
                <a16:creationId xmlns:a16="http://schemas.microsoft.com/office/drawing/2014/main" id="{FCF49223-7BE9-43B8-9D8D-6E1EB5F05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 flipH="1">
            <a:off x="7636995" y="3008504"/>
            <a:ext cx="1133845" cy="68425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09AC23E-7C79-4710-9879-1BB72171B47F}"/>
              </a:ext>
            </a:extLst>
          </p:cNvPr>
          <p:cNvSpPr/>
          <p:nvPr userDrawn="1"/>
        </p:nvSpPr>
        <p:spPr>
          <a:xfrm>
            <a:off x="24206" y="63324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BF335F7-E8D0-423F-8AC5-730B2C87BC20}"/>
              </a:ext>
            </a:extLst>
          </p:cNvPr>
          <p:cNvSpPr/>
          <p:nvPr userDrawn="1"/>
        </p:nvSpPr>
        <p:spPr>
          <a:xfrm>
            <a:off x="873959" y="225929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56657" y="152481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31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1A2EB76-5181-4BF6-959D-25A67C426BF1}"/>
              </a:ext>
            </a:extLst>
          </p:cNvPr>
          <p:cNvSpPr/>
          <p:nvPr userDrawn="1"/>
        </p:nvSpPr>
        <p:spPr>
          <a:xfrm>
            <a:off x="2751644" y="-30098"/>
            <a:ext cx="6392356" cy="61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D0AF157-135E-5B48-83D7-67D478F83CDC}"/>
              </a:ext>
            </a:extLst>
          </p:cNvPr>
          <p:cNvSpPr/>
          <p:nvPr userDrawn="1"/>
        </p:nvSpPr>
        <p:spPr>
          <a:xfrm>
            <a:off x="-9485" y="0"/>
            <a:ext cx="13347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B99CD373-9A19-B145-9F82-758C4568C2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164064" y="0"/>
            <a:ext cx="3072872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9CD7EF8E-C973-F549-8D89-2BDFF14D89D4}"/>
              </a:ext>
            </a:extLst>
          </p:cNvPr>
          <p:cNvSpPr/>
          <p:nvPr userDrawn="1"/>
        </p:nvSpPr>
        <p:spPr>
          <a:xfrm flipH="1">
            <a:off x="73524" y="-98854"/>
            <a:ext cx="3249529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图片占位符 7">
            <a:extLst>
              <a:ext uri="{FF2B5EF4-FFF2-40B4-BE49-F238E27FC236}">
                <a16:creationId xmlns:a16="http://schemas.microsoft.com/office/drawing/2014/main" id="{183BAD50-F315-4439-9DD3-78F8DF3056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4303" y="-90722"/>
            <a:ext cx="3139863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CA3AD8D2-F0CE-48FE-BE13-EE6B8336F6D6}"/>
              </a:ext>
            </a:extLst>
          </p:cNvPr>
          <p:cNvGrpSpPr/>
          <p:nvPr userDrawn="1"/>
        </p:nvGrpSpPr>
        <p:grpSpPr>
          <a:xfrm>
            <a:off x="5627500" y="179918"/>
            <a:ext cx="3352436" cy="946076"/>
            <a:chOff x="5639533" y="1"/>
            <a:chExt cx="3352436" cy="94607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4531A01-D111-44DD-8AF7-3F424DBBC12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2000"/>
                      </a14:imgEffect>
                      <a14:imgEffect>
                        <a14:sharpenSoften amount="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4354" y="1"/>
              <a:ext cx="797615" cy="875249"/>
            </a:xfrm>
            <a:prstGeom prst="rect">
              <a:avLst/>
            </a:prstGeom>
            <a:noFill/>
          </p:spPr>
        </p:pic>
        <p:sp>
          <p:nvSpPr>
            <p:cNvPr id="13" name="副标题 2">
              <a:extLst>
                <a:ext uri="{FF2B5EF4-FFF2-40B4-BE49-F238E27FC236}">
                  <a16:creationId xmlns:a16="http://schemas.microsoft.com/office/drawing/2014/main" id="{5DB67CCF-68D1-4AC3-9150-7810CD924B4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639533" y="437625"/>
              <a:ext cx="2460780" cy="508452"/>
            </a:xfrm>
            <a:prstGeom prst="rect">
              <a:avLst/>
            </a:prstGeom>
          </p:spPr>
          <p:txBody>
            <a:bodyPr anchor="ctr" anchorCtr="0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35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Naval Aeronautical University </a:t>
              </a:r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BE194255-7866-41D0-84E5-16D7F9A7D8C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34963" y="157391"/>
              <a:ext cx="2165350" cy="512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D9AAE59-04CF-47BD-ACA1-8373D368E8D4}"/>
              </a:ext>
            </a:extLst>
          </p:cNvPr>
          <p:cNvSpPr/>
          <p:nvPr userDrawn="1"/>
        </p:nvSpPr>
        <p:spPr>
          <a:xfrm>
            <a:off x="4954386" y="5619404"/>
            <a:ext cx="4164218" cy="1238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32248DD-EB20-4BE9-A420-0B9189567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2" t="30239" r="23487" b="22840"/>
          <a:stretch>
            <a:fillRect/>
          </a:stretch>
        </p:blipFill>
        <p:spPr>
          <a:xfrm>
            <a:off x="305699" y="4304781"/>
            <a:ext cx="2957039" cy="1673513"/>
          </a:xfrm>
          <a:prstGeom prst="rect">
            <a:avLst/>
          </a:prstGeom>
          <a:noFill/>
        </p:spPr>
      </p:pic>
      <p:pic>
        <p:nvPicPr>
          <p:cNvPr id="16" name="图片 15" descr="图片包含 飞行, 户外, 动物, 黑暗&#10;&#10;描述已自动生成">
            <a:extLst>
              <a:ext uri="{FF2B5EF4-FFF2-40B4-BE49-F238E27FC236}">
                <a16:creationId xmlns:a16="http://schemas.microsoft.com/office/drawing/2014/main" id="{D8717597-520A-4226-9D65-FC4A60A2D4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29168" r="22917" b="20835"/>
          <a:stretch>
            <a:fillRect/>
          </a:stretch>
        </p:blipFill>
        <p:spPr>
          <a:xfrm>
            <a:off x="281424" y="3429002"/>
            <a:ext cx="1163230" cy="684253"/>
          </a:xfrm>
          <a:prstGeom prst="rect">
            <a:avLst/>
          </a:prstGeom>
        </p:spPr>
      </p:pic>
      <p:sp>
        <p:nvSpPr>
          <p:cNvPr id="17" name="Oval 14">
            <a:extLst>
              <a:ext uri="{FF2B5EF4-FFF2-40B4-BE49-F238E27FC236}">
                <a16:creationId xmlns:a16="http://schemas.microsoft.com/office/drawing/2014/main" id="{6BA6CDC1-33D2-430C-97F4-0E88C1774BDB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5821486" y="1088508"/>
            <a:ext cx="3248990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35631-D04C-49C3-B132-D9762499C6BF}"/>
              </a:ext>
            </a:extLst>
          </p:cNvPr>
          <p:cNvSpPr/>
          <p:nvPr userDrawn="1"/>
        </p:nvSpPr>
        <p:spPr>
          <a:xfrm>
            <a:off x="4796458" y="80849"/>
            <a:ext cx="4189863" cy="9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7C224FF-63B6-4A73-AC04-7B7E2C0637FC}"/>
              </a:ext>
            </a:extLst>
          </p:cNvPr>
          <p:cNvSpPr/>
          <p:nvPr userDrawn="1"/>
        </p:nvSpPr>
        <p:spPr>
          <a:xfrm>
            <a:off x="4402110" y="256841"/>
            <a:ext cx="48013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71534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数学建模算法与应用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8FE3F14-0A83-413C-A989-7173E0487A03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734780" y="206790"/>
            <a:ext cx="603140" cy="84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09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结尾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形状 36">
            <a:extLst>
              <a:ext uri="{FF2B5EF4-FFF2-40B4-BE49-F238E27FC236}">
                <a16:creationId xmlns:a16="http://schemas.microsoft.com/office/drawing/2014/main" id="{094E4669-55C5-874C-A68C-6E431CC09A50}"/>
              </a:ext>
            </a:extLst>
          </p:cNvPr>
          <p:cNvSpPr/>
          <p:nvPr userDrawn="1"/>
        </p:nvSpPr>
        <p:spPr>
          <a:xfrm>
            <a:off x="-100584" y="-106934"/>
            <a:ext cx="9351198" cy="3829332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5604C697-5F9B-7147-A35C-C3337DB17A3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9144000" cy="3632200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 dirty="0"/>
          </a:p>
        </p:txBody>
      </p:sp>
      <p:pic>
        <p:nvPicPr>
          <p:cNvPr id="10" name="图片占位符 4">
            <a:extLst>
              <a:ext uri="{FF2B5EF4-FFF2-40B4-BE49-F238E27FC236}">
                <a16:creationId xmlns:a16="http://schemas.microsoft.com/office/drawing/2014/main" id="{0236C21D-9B21-4A8C-B223-F9C43C945B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5239"/>
            <a:ext cx="9144000" cy="3554865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9812D007-A81E-4F1C-B39F-F5936F60A18B}"/>
              </a:ext>
            </a:extLst>
          </p:cNvPr>
          <p:cNvSpPr txBox="1">
            <a:spLocks/>
          </p:cNvSpPr>
          <p:nvPr userDrawn="1"/>
        </p:nvSpPr>
        <p:spPr>
          <a:xfrm>
            <a:off x="602457" y="4218524"/>
            <a:ext cx="7939086" cy="892503"/>
          </a:xfrm>
          <a:prstGeom prst="rect">
            <a:avLst/>
          </a:prstGeom>
        </p:spPr>
        <p:txBody>
          <a:bodyPr tIns="0" bIns="0" anchor="ctr" anchorCtr="0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000" b="1" dirty="0">
                <a:solidFill>
                  <a:schemeClr val="accent1"/>
                </a:solidFill>
              </a:rPr>
              <a:t>海军航空大学</a:t>
            </a:r>
          </a:p>
        </p:txBody>
      </p:sp>
      <p:sp>
        <p:nvSpPr>
          <p:cNvPr id="12" name="副标题 2">
            <a:extLst>
              <a:ext uri="{FF2B5EF4-FFF2-40B4-BE49-F238E27FC236}">
                <a16:creationId xmlns:a16="http://schemas.microsoft.com/office/drawing/2014/main" id="{B3AE04CC-8F1C-4AA3-B566-7F992403C83B}"/>
              </a:ext>
            </a:extLst>
          </p:cNvPr>
          <p:cNvSpPr txBox="1">
            <a:spLocks/>
          </p:cNvSpPr>
          <p:nvPr userDrawn="1"/>
        </p:nvSpPr>
        <p:spPr>
          <a:xfrm>
            <a:off x="602457" y="4856798"/>
            <a:ext cx="7939086" cy="508452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350" dirty="0">
                <a:solidFill>
                  <a:schemeClr val="tx2"/>
                </a:solidFill>
              </a:rPr>
              <a:t>Naval Aeronautical University 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6F628FB-2736-43E4-BBA8-661E473C006B}"/>
              </a:ext>
            </a:extLst>
          </p:cNvPr>
          <p:cNvSpPr/>
          <p:nvPr userDrawn="1"/>
        </p:nvSpPr>
        <p:spPr>
          <a:xfrm>
            <a:off x="0" y="0"/>
            <a:ext cx="9144000" cy="163286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30632543-004C-4B4C-BD76-C87A36B28BB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"/>
                    </a14:imgEffect>
                    <a14:imgEffect>
                      <a14:sharpenSoften amoun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134" y="3096814"/>
            <a:ext cx="1149635" cy="1193250"/>
          </a:xfrm>
          <a:prstGeom prst="rect">
            <a:avLst/>
          </a:prstGeom>
          <a:noFill/>
        </p:spPr>
      </p:pic>
      <p:sp>
        <p:nvSpPr>
          <p:cNvPr id="15" name="日期占位符 3">
            <a:extLst>
              <a:ext uri="{FF2B5EF4-FFF2-40B4-BE49-F238E27FC236}">
                <a16:creationId xmlns:a16="http://schemas.microsoft.com/office/drawing/2014/main" id="{60CE0298-0B3B-47D7-9982-84410F67EA07}"/>
              </a:ext>
            </a:extLst>
          </p:cNvPr>
          <p:cNvSpPr txBox="1">
            <a:spLocks/>
          </p:cNvSpPr>
          <p:nvPr userDrawn="1"/>
        </p:nvSpPr>
        <p:spPr>
          <a:xfrm>
            <a:off x="441422" y="5852877"/>
            <a:ext cx="2190750" cy="838407"/>
          </a:xfrm>
          <a:prstGeom prst="rect">
            <a:avLst/>
          </a:prstGeom>
        </p:spPr>
        <p:txBody>
          <a:bodyPr vert="horz" lIns="0" tIns="34290" rIns="68580" bIns="3429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900" dirty="0"/>
              <a:t>听党指挥</a:t>
            </a:r>
            <a:endParaRPr lang="en-US" altLang="zh-CN" sz="900" dirty="0"/>
          </a:p>
          <a:p>
            <a:pPr>
              <a:lnSpc>
                <a:spcPct val="150000"/>
              </a:lnSpc>
            </a:pPr>
            <a:r>
              <a:rPr lang="zh-CN" altLang="en-US" sz="900" dirty="0"/>
              <a:t>能打胜仗</a:t>
            </a:r>
            <a:endParaRPr lang="en-US" altLang="zh-CN" sz="900" dirty="0"/>
          </a:p>
          <a:p>
            <a:pPr>
              <a:lnSpc>
                <a:spcPct val="150000"/>
              </a:lnSpc>
            </a:pPr>
            <a:r>
              <a:rPr lang="zh-CN" altLang="en-US" sz="900" dirty="0"/>
              <a:t>作风优良</a:t>
            </a:r>
          </a:p>
        </p:txBody>
      </p:sp>
    </p:spTree>
    <p:extLst>
      <p:ext uri="{BB962C8B-B14F-4D97-AF65-F5344CB8AC3E}">
        <p14:creationId xmlns:p14="http://schemas.microsoft.com/office/powerpoint/2010/main" val="1670904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9299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544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结尾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7929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8A2B693D-DA74-418B-B434-4DF788C9A567}"/>
              </a:ext>
            </a:extLst>
          </p:cNvPr>
          <p:cNvSpPr txBox="1"/>
          <p:nvPr userDrawn="1"/>
        </p:nvSpPr>
        <p:spPr>
          <a:xfrm>
            <a:off x="0" y="54647"/>
            <a:ext cx="293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数学建模算法与应用</a:t>
            </a:r>
          </a:p>
        </p:txBody>
      </p:sp>
      <p:sp>
        <p:nvSpPr>
          <p:cNvPr id="12" name="Oval 14">
            <a:extLst>
              <a:ext uri="{FF2B5EF4-FFF2-40B4-BE49-F238E27FC236}">
                <a16:creationId xmlns:a16="http://schemas.microsoft.com/office/drawing/2014/main" id="{1EF86223-594F-4CC2-8E15-C5D4707F8FE3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6286500" y="6427214"/>
            <a:ext cx="2759642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4ABC3D8D-3DDA-42A5-AF31-9C008BB42B74}"/>
              </a:ext>
            </a:extLst>
          </p:cNvPr>
          <p:cNvCxnSpPr>
            <a:cxnSpLocks/>
          </p:cNvCxnSpPr>
          <p:nvPr userDrawn="1"/>
        </p:nvCxnSpPr>
        <p:spPr>
          <a:xfrm>
            <a:off x="30336" y="475271"/>
            <a:ext cx="9113664" cy="0"/>
          </a:xfrm>
          <a:prstGeom prst="line">
            <a:avLst/>
          </a:prstGeom>
          <a:ln w="28575">
            <a:solidFill>
              <a:srgbClr val="0293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燕尾形 16">
            <a:extLst>
              <a:ext uri="{FF2B5EF4-FFF2-40B4-BE49-F238E27FC236}">
                <a16:creationId xmlns:a16="http://schemas.microsoft.com/office/drawing/2014/main" id="{A91E8CED-F193-478D-9B6E-D8607DC7D7B2}"/>
              </a:ext>
            </a:extLst>
          </p:cNvPr>
          <p:cNvSpPr/>
          <p:nvPr userDrawn="1"/>
        </p:nvSpPr>
        <p:spPr>
          <a:xfrm>
            <a:off x="2366957" y="-2421"/>
            <a:ext cx="509912" cy="496197"/>
          </a:xfrm>
          <a:prstGeom prst="chevron">
            <a:avLst/>
          </a:prstGeom>
          <a:solidFill>
            <a:srgbClr val="029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235F13E-C386-47E8-9846-CC5F6E9A12F9}"/>
              </a:ext>
            </a:extLst>
          </p:cNvPr>
          <p:cNvSpPr txBox="1"/>
          <p:nvPr/>
        </p:nvSpPr>
        <p:spPr>
          <a:xfrm>
            <a:off x="-2121570" y="6447044"/>
            <a:ext cx="11161240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航空基础学院数学教研室</a:t>
            </a:r>
          </a:p>
        </p:txBody>
      </p:sp>
      <p:sp>
        <p:nvSpPr>
          <p:cNvPr id="10" name="燕尾形 16">
            <a:extLst>
              <a:ext uri="{FF2B5EF4-FFF2-40B4-BE49-F238E27FC236}">
                <a16:creationId xmlns:a16="http://schemas.microsoft.com/office/drawing/2014/main" id="{49DD24C2-B807-4A6B-90A3-45C6D574A779}"/>
              </a:ext>
            </a:extLst>
          </p:cNvPr>
          <p:cNvSpPr/>
          <p:nvPr userDrawn="1"/>
        </p:nvSpPr>
        <p:spPr>
          <a:xfrm>
            <a:off x="2679861" y="-8012"/>
            <a:ext cx="509912" cy="477713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692B5AC-ED1F-4148-BE33-23CE7FE2F931}"/>
              </a:ext>
            </a:extLst>
          </p:cNvPr>
          <p:cNvSpPr txBox="1"/>
          <p:nvPr userDrawn="1"/>
        </p:nvSpPr>
        <p:spPr>
          <a:xfrm>
            <a:off x="5741377" y="48998"/>
            <a:ext cx="3399091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章  图与网络模型及方法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5E2CC82-59A9-4C6E-BC38-8A42E3210C93}"/>
              </a:ext>
            </a:extLst>
          </p:cNvPr>
          <p:cNvSpPr/>
          <p:nvPr userDrawn="1"/>
        </p:nvSpPr>
        <p:spPr>
          <a:xfrm>
            <a:off x="6217920" y="6483096"/>
            <a:ext cx="2926080" cy="374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FD5F623E-C890-4BFF-A391-19C23CB60900}"/>
              </a:ext>
            </a:extLst>
          </p:cNvPr>
          <p:cNvSpPr txBox="1"/>
          <p:nvPr userDrawn="1"/>
        </p:nvSpPr>
        <p:spPr>
          <a:xfrm>
            <a:off x="7937492" y="6472889"/>
            <a:ext cx="1072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452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16" r:id="rId2"/>
    <p:sldLayoutId id="2147483717" r:id="rId3"/>
    <p:sldLayoutId id="2147483671" r:id="rId4"/>
    <p:sldLayoutId id="214748374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19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311" userDrawn="1">
          <p15:clr>
            <a:srgbClr val="F26B43"/>
          </p15:clr>
        </p15:guide>
        <p15:guide id="4" pos="5449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7" orient="horz" pos="3929" userDrawn="1">
          <p15:clr>
            <a:srgbClr val="F26B43"/>
          </p15:clr>
        </p15:guide>
        <p15:guide id="8" orient="horz" pos="4020" userDrawn="1">
          <p15:clr>
            <a:srgbClr val="F26B43"/>
          </p15:clr>
        </p15:guide>
        <p15:guide id="9" pos="2030" userDrawn="1">
          <p15:clr>
            <a:srgbClr val="F26B43"/>
          </p15:clr>
        </p15:guide>
        <p15:guide id="10" pos="3731" userDrawn="1">
          <p15:clr>
            <a:srgbClr val="F26B43"/>
          </p15:clr>
        </p15:guide>
        <p15:guide id="11" pos="380" userDrawn="1">
          <p15:clr>
            <a:srgbClr val="F26B43"/>
          </p15:clr>
        </p15:guide>
        <p15:guide id="12" pos="538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4">
            <a:extLst>
              <a:ext uri="{FF2B5EF4-FFF2-40B4-BE49-F238E27FC236}">
                <a16:creationId xmlns:a16="http://schemas.microsoft.com/office/drawing/2014/main" id="{1EF86223-594F-4CC2-8E15-C5D4707F8FE3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6286500" y="6427214"/>
            <a:ext cx="2759642" cy="45719"/>
          </a:xfrm>
          <a:prstGeom prst="ellipse">
            <a:avLst/>
          </a:prstGeom>
          <a:solidFill>
            <a:srgbClr val="0293B8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4ABC3D8D-3DDA-42A5-AF31-9C008BB42B74}"/>
              </a:ext>
            </a:extLst>
          </p:cNvPr>
          <p:cNvCxnSpPr>
            <a:cxnSpLocks/>
          </p:cNvCxnSpPr>
          <p:nvPr userDrawn="1"/>
        </p:nvCxnSpPr>
        <p:spPr>
          <a:xfrm>
            <a:off x="30336" y="475271"/>
            <a:ext cx="9113664" cy="0"/>
          </a:xfrm>
          <a:prstGeom prst="line">
            <a:avLst/>
          </a:prstGeom>
          <a:ln w="28575">
            <a:solidFill>
              <a:srgbClr val="0293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燕尾形 16">
            <a:extLst>
              <a:ext uri="{FF2B5EF4-FFF2-40B4-BE49-F238E27FC236}">
                <a16:creationId xmlns:a16="http://schemas.microsoft.com/office/drawing/2014/main" id="{A91E8CED-F193-478D-9B6E-D8607DC7D7B2}"/>
              </a:ext>
            </a:extLst>
          </p:cNvPr>
          <p:cNvSpPr/>
          <p:nvPr userDrawn="1"/>
        </p:nvSpPr>
        <p:spPr>
          <a:xfrm>
            <a:off x="1586669" y="-2421"/>
            <a:ext cx="509912" cy="491951"/>
          </a:xfrm>
          <a:prstGeom prst="chevron">
            <a:avLst/>
          </a:prstGeom>
          <a:solidFill>
            <a:srgbClr val="029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235F13E-C386-47E8-9846-CC5F6E9A12F9}"/>
              </a:ext>
            </a:extLst>
          </p:cNvPr>
          <p:cNvSpPr txBox="1"/>
          <p:nvPr/>
        </p:nvSpPr>
        <p:spPr>
          <a:xfrm>
            <a:off x="-2121570" y="6447044"/>
            <a:ext cx="11161240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航空基础学院数学教研室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8A2B693D-DA74-418B-B434-4DF788C9A567}"/>
              </a:ext>
            </a:extLst>
          </p:cNvPr>
          <p:cNvSpPr txBox="1"/>
          <p:nvPr userDrawn="1"/>
        </p:nvSpPr>
        <p:spPr>
          <a:xfrm>
            <a:off x="0" y="54647"/>
            <a:ext cx="1786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数学模型方法</a:t>
            </a:r>
          </a:p>
        </p:txBody>
      </p:sp>
      <p:sp>
        <p:nvSpPr>
          <p:cNvPr id="10" name="燕尾形 16">
            <a:extLst>
              <a:ext uri="{FF2B5EF4-FFF2-40B4-BE49-F238E27FC236}">
                <a16:creationId xmlns:a16="http://schemas.microsoft.com/office/drawing/2014/main" id="{49DD24C2-B807-4A6B-90A3-45C6D574A779}"/>
              </a:ext>
            </a:extLst>
          </p:cNvPr>
          <p:cNvSpPr/>
          <p:nvPr userDrawn="1"/>
        </p:nvSpPr>
        <p:spPr>
          <a:xfrm>
            <a:off x="1899573" y="-8012"/>
            <a:ext cx="509912" cy="477713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692B5AC-ED1F-4148-BE33-23CE7FE2F931}"/>
              </a:ext>
            </a:extLst>
          </p:cNvPr>
          <p:cNvSpPr txBox="1"/>
          <p:nvPr userDrawn="1"/>
        </p:nvSpPr>
        <p:spPr>
          <a:xfrm>
            <a:off x="2910356" y="66385"/>
            <a:ext cx="6129314" cy="40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en-US" altLang="zh-CN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1.2MATLAB</a:t>
            </a:r>
            <a:r>
              <a:rPr lang="zh-CN" altLang="en-US" sz="1800" b="1" dirty="0">
                <a:solidFill>
                  <a:srgbClr val="40404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入门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19510CF-9451-42A9-B1CC-E29E0965E551}"/>
              </a:ext>
            </a:extLst>
          </p:cNvPr>
          <p:cNvSpPr/>
          <p:nvPr userDrawn="1"/>
        </p:nvSpPr>
        <p:spPr>
          <a:xfrm>
            <a:off x="6217920" y="6483096"/>
            <a:ext cx="2926080" cy="374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15">
            <a:extLst>
              <a:ext uri="{FF2B5EF4-FFF2-40B4-BE49-F238E27FC236}">
                <a16:creationId xmlns:a16="http://schemas.microsoft.com/office/drawing/2014/main" id="{03497F71-7A1F-442F-A998-7A6F5E0FBF1C}"/>
              </a:ext>
            </a:extLst>
          </p:cNvPr>
          <p:cNvSpPr txBox="1"/>
          <p:nvPr userDrawn="1"/>
        </p:nvSpPr>
        <p:spPr>
          <a:xfrm>
            <a:off x="7937492" y="6472889"/>
            <a:ext cx="1072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5683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19">
          <p15:clr>
            <a:srgbClr val="F26B43"/>
          </p15:clr>
        </p15:guide>
        <p15:guide id="2" pos="2880">
          <p15:clr>
            <a:srgbClr val="F26B43"/>
          </p15:clr>
        </p15:guide>
        <p15:guide id="3" pos="311">
          <p15:clr>
            <a:srgbClr val="F26B43"/>
          </p15:clr>
        </p15:guide>
        <p15:guide id="4" pos="5449">
          <p15:clr>
            <a:srgbClr val="F26B43"/>
          </p15:clr>
        </p15:guide>
        <p15:guide id="5" orient="horz" pos="640">
          <p15:clr>
            <a:srgbClr val="F26B43"/>
          </p15:clr>
        </p15:guide>
        <p15:guide id="6" orient="horz" pos="731">
          <p15:clr>
            <a:srgbClr val="F26B43"/>
          </p15:clr>
        </p15:guide>
        <p15:guide id="7" orient="horz" pos="3929">
          <p15:clr>
            <a:srgbClr val="F26B43"/>
          </p15:clr>
        </p15:guide>
        <p15:guide id="8" orient="horz" pos="4020">
          <p15:clr>
            <a:srgbClr val="F26B43"/>
          </p15:clr>
        </p15:guide>
        <p15:guide id="9" pos="2030">
          <p15:clr>
            <a:srgbClr val="F26B43"/>
          </p15:clr>
        </p15:guide>
        <p15:guide id="10" pos="3731">
          <p15:clr>
            <a:srgbClr val="F26B43"/>
          </p15:clr>
        </p15:guide>
        <p15:guide id="11" pos="380">
          <p15:clr>
            <a:srgbClr val="F26B43"/>
          </p15:clr>
        </p15:guide>
        <p15:guide id="12" pos="538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Word_Document11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Word_Document12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7" Type="http://schemas.openxmlformats.org/officeDocument/2006/relationships/image" Target="../media/image25.emf"/><Relationship Id="rId2" Type="http://schemas.openxmlformats.org/officeDocument/2006/relationships/package" Target="../embeddings/Microsoft_Word_Document13.docx"/><Relationship Id="rId1" Type="http://schemas.openxmlformats.org/officeDocument/2006/relationships/slideLayout" Target="../slideLayouts/slideLayout5.xml"/><Relationship Id="rId6" Type="http://schemas.openxmlformats.org/officeDocument/2006/relationships/package" Target="../embeddings/Microsoft_Word_Document15.docx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14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16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Word_Document17.docx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package" Target="../embeddings/Microsoft_Word_Document18.docx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package" Target="../embeddings/Microsoft_Word_Document19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0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Microsoft_Word_Document21.docx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package" Target="../embeddings/Microsoft_Word_Document22.docx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package" Target="../embeddings/Microsoft_Word_Document23.docx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package" Target="../embeddings/Microsoft_Word_Document24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Word_Document25.docx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package" Target="../embeddings/Microsoft_Word_Document26.docx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package" Target="../embeddings/Microsoft_Word_Document27.docx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package" Target="../embeddings/Microsoft_Word_Document28.docx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package" Target="../embeddings/Microsoft_Word_Document29.docx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package" Target="../embeddings/Microsoft_Word_Document30.docx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package" Target="../embeddings/Microsoft_Word_Document31.docx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package" Target="../embeddings/Microsoft_Word_Document32.docx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package" Target="../embeddings/Microsoft_Word_Document33.docx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package" Target="../embeddings/Microsoft_Word_Document34.docx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1.docx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package" Target="../embeddings/Microsoft_Word_Document35.docx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package" Target="../embeddings/Microsoft_Word_Document36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Word_Document37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package" Target="../embeddings/Microsoft_Word_Document38.docx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package" Target="../embeddings/Microsoft_Word_Document39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Word_Document40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package" Target="../embeddings/Microsoft_Word_Document41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2.emf"/><Relationship Id="rId4" Type="http://schemas.openxmlformats.org/officeDocument/2006/relationships/package" Target="../embeddings/Microsoft_Word_Document42.docx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package" Target="../embeddings/Microsoft_Word_Document43.docx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package" Target="../embeddings/Microsoft_Word_Document44.docx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package" Target="../embeddings/Microsoft_Word_Document45.docx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package" Target="../embeddings/Microsoft_Word_Document46.docx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Word_Document3.docx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package" Target="../embeddings/Microsoft_Word_Document47.docx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package" Target="../embeddings/Microsoft_Word_Document48.docx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package" Target="../embeddings/Microsoft_Word_Document49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0.docx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package" Target="../embeddings/Microsoft_Word_Document51.docx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package" Target="../embeddings/Microsoft_Word_Document52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3.emf"/><Relationship Id="rId4" Type="http://schemas.openxmlformats.org/officeDocument/2006/relationships/package" Target="../embeddings/Microsoft_Word_Document53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package" Target="../embeddings/Microsoft_Word_Document54.docx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package" Target="../embeddings/Microsoft_Word_Document55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6.emf"/><Relationship Id="rId4" Type="http://schemas.openxmlformats.org/officeDocument/2006/relationships/package" Target="../embeddings/Microsoft_Word_Document56.docx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package" Target="../embeddings/Microsoft_Word_Document57.docx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package" Target="../embeddings/Microsoft_Word_Document58.docx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package" Target="../embeddings/Microsoft_Word_Document59.docx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package" Target="../embeddings/Microsoft_Word_Document60.docx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package" Target="../embeddings/Microsoft_Word_Document61.docx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package" Target="../embeddings/Microsoft_Word_Document62.docx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package" Target="../embeddings/Microsoft_Word_Document63.docx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package" Target="../embeddings/Microsoft_Word_Document64.docx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package" Target="../embeddings/Microsoft_Word_Document65.docx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package" Target="../embeddings/Microsoft_Word_Document66.docx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package" Target="../embeddings/Microsoft_Word_Document67.docx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package" Target="../embeddings/Microsoft_Word_Document68.docx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package" Target="../embeddings/Microsoft_Word_Document69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0.emf"/><Relationship Id="rId4" Type="http://schemas.openxmlformats.org/officeDocument/2006/relationships/package" Target="../embeddings/Microsoft_Word_Document70.doc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package" Target="../embeddings/Microsoft_Word_Document71.docx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package" Target="../embeddings/Microsoft_Word_Document72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3.emf"/><Relationship Id="rId4" Type="http://schemas.openxmlformats.org/officeDocument/2006/relationships/package" Target="../embeddings/Microsoft_Word_Document73.docx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package" Target="../embeddings/Microsoft_Word_Document74.docx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6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package" Target="../embeddings/Microsoft_Word_Document7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8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Word_Document9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0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9">
            <a:extLst>
              <a:ext uri="{FF2B5EF4-FFF2-40B4-BE49-F238E27FC236}">
                <a16:creationId xmlns:a16="http://schemas.microsoft.com/office/drawing/2014/main" id="{09073DB5-2152-4F2C-8FE7-11699B4E67A9}"/>
              </a:ext>
            </a:extLst>
          </p:cNvPr>
          <p:cNvSpPr txBox="1"/>
          <p:nvPr/>
        </p:nvSpPr>
        <p:spPr>
          <a:xfrm>
            <a:off x="1575169" y="1478417"/>
            <a:ext cx="2262123" cy="923314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5400" dirty="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</a:t>
            </a:r>
            <a:r>
              <a:rPr lang="en-US" altLang="zh-CN" sz="5400" dirty="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10</a:t>
            </a:r>
            <a:r>
              <a:rPr lang="zh-CN" altLang="en-US" sz="5400" dirty="0">
                <a:solidFill>
                  <a:srgbClr val="4472C4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讲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1DC2954-D90A-460B-8EE6-0E8298F94365}"/>
              </a:ext>
            </a:extLst>
          </p:cNvPr>
          <p:cNvSpPr/>
          <p:nvPr/>
        </p:nvSpPr>
        <p:spPr>
          <a:xfrm>
            <a:off x="1158948" y="2719977"/>
            <a:ext cx="3390637" cy="1521875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4472C4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4.9</a:t>
            </a:r>
            <a:r>
              <a:rPr lang="zh-CN" altLang="en-US" sz="4000" b="1" dirty="0">
                <a:solidFill>
                  <a:srgbClr val="4472C4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计划评审法</a:t>
            </a:r>
            <a:endParaRPr lang="en-US" altLang="zh-CN" sz="4000" b="1" dirty="0">
              <a:solidFill>
                <a:srgbClr val="4472C4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sz="4000" b="1" dirty="0">
                <a:solidFill>
                  <a:srgbClr val="4472C4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和关键路线法</a:t>
            </a:r>
          </a:p>
        </p:txBody>
      </p:sp>
    </p:spTree>
    <p:extLst>
      <p:ext uri="{BB962C8B-B14F-4D97-AF65-F5344CB8AC3E}">
        <p14:creationId xmlns:p14="http://schemas.microsoft.com/office/powerpoint/2010/main" val="9697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3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8996776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5269442"/>
              </p:ext>
            </p:extLst>
          </p:nvPr>
        </p:nvGraphicFramePr>
        <p:xfrm>
          <a:off x="491331" y="2897562"/>
          <a:ext cx="8161338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1331" y="2897562"/>
                        <a:ext cx="8161338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3046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7107981"/>
              </p:ext>
            </p:extLst>
          </p:nvPr>
        </p:nvGraphicFramePr>
        <p:xfrm>
          <a:off x="464343" y="1579562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3700343" progId="Word.Document.12">
                  <p:embed/>
                </p:oleObj>
              </mc:Choice>
              <mc:Fallback>
                <p:oleObj name="Document" r:id="rId2" imgW="8167613" imgH="3700343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4343" y="1579562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7387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2.</a:t>
            </a:r>
            <a:r>
              <a:rPr lang="zh-CN" altLang="zh-CN" sz="3600" b="1" dirty="0">
                <a:solidFill>
                  <a:srgbClr val="0293B8"/>
                </a:solidFill>
              </a:rPr>
              <a:t>建立计划网络图应注意的问题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8F720133-585B-4161-BB3D-CB2FA45583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6609796"/>
              </p:ext>
            </p:extLst>
          </p:nvPr>
        </p:nvGraphicFramePr>
        <p:xfrm>
          <a:off x="477837" y="2749645"/>
          <a:ext cx="8161338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7837" y="2749645"/>
                        <a:ext cx="8161338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FC2363F9-23BA-4B7B-B896-FE1A12BDF8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1203073"/>
              </p:ext>
            </p:extLst>
          </p:nvPr>
        </p:nvGraphicFramePr>
        <p:xfrm>
          <a:off x="384870" y="4502245"/>
          <a:ext cx="8161338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6" imgW="8137732" imgH="2920963" progId="Word.Document.12">
                  <p:embed/>
                </p:oleObj>
              </mc:Choice>
              <mc:Fallback>
                <p:oleObj name="Document" r:id="rId6" imgW="8137732" imgH="2920963" progId="Word.Document.12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8F720133-585B-4161-BB3D-CB2FA45583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4870" y="4502245"/>
                        <a:ext cx="8161338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265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0849" y="858652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0849" y="858652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0849" y="1620091"/>
          <a:ext cx="8161338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0849" y="1620091"/>
                        <a:ext cx="8161338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989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171111"/>
            <a:ext cx="6706442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时间参数</a:t>
            </a: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6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4900797"/>
              </p:ext>
            </p:extLst>
          </p:nvPr>
        </p:nvGraphicFramePr>
        <p:xfrm>
          <a:off x="504825" y="1624013"/>
          <a:ext cx="8188325" cy="418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4187410" progId="Word.Document.12">
                  <p:embed/>
                </p:oleObj>
              </mc:Choice>
              <mc:Fallback>
                <p:oleObj name="Document" r:id="rId2" imgW="8167613" imgH="4187410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18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1.</a:t>
            </a:r>
            <a:r>
              <a:rPr lang="zh-CN" altLang="en-US" sz="3600" b="1" dirty="0">
                <a:solidFill>
                  <a:srgbClr val="0293B8"/>
                </a:solidFill>
              </a:rPr>
              <a:t>事件时间参数</a:t>
            </a:r>
          </a:p>
        </p:txBody>
      </p:sp>
    </p:spTree>
    <p:extLst>
      <p:ext uri="{BB962C8B-B14F-4D97-AF65-F5344CB8AC3E}">
        <p14:creationId xmlns:p14="http://schemas.microsoft.com/office/powerpoint/2010/main" val="682576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7824723"/>
              </p:ext>
            </p:extLst>
          </p:nvPr>
        </p:nvGraphicFramePr>
        <p:xfrm>
          <a:off x="531813" y="804863"/>
          <a:ext cx="8161337" cy="305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049840" progId="Word.Document.12">
                  <p:embed/>
                </p:oleObj>
              </mc:Choice>
              <mc:Fallback>
                <p:oleObj name="Document" r:id="rId2" imgW="8137732" imgH="304984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305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311372"/>
              </p:ext>
            </p:extLst>
          </p:nvPr>
        </p:nvGraphicFramePr>
        <p:xfrm>
          <a:off x="531813" y="4067175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813" y="4067175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1767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1349381"/>
              </p:ext>
            </p:extLst>
          </p:nvPr>
        </p:nvGraphicFramePr>
        <p:xfrm>
          <a:off x="531813" y="804863"/>
          <a:ext cx="8161337" cy="562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5615133" progId="Word.Document.12">
                  <p:embed/>
                </p:oleObj>
              </mc:Choice>
              <mc:Fallback>
                <p:oleObj name="Document" r:id="rId2" imgW="8137732" imgH="561513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562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5167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9717952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2952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6890313"/>
              </p:ext>
            </p:extLst>
          </p:nvPr>
        </p:nvGraphicFramePr>
        <p:xfrm>
          <a:off x="504825" y="1624013"/>
          <a:ext cx="8188325" cy="4557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4547041" progId="Word.Document.12">
                  <p:embed/>
                </p:oleObj>
              </mc:Choice>
              <mc:Fallback>
                <p:oleObj name="Document" r:id="rId2" imgW="8167613" imgH="4547041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557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1.</a:t>
            </a:r>
            <a:r>
              <a:rPr lang="zh-CN" altLang="en-US" sz="3600" b="1" dirty="0">
                <a:solidFill>
                  <a:srgbClr val="0293B8"/>
                </a:solidFill>
              </a:rPr>
              <a:t>工作的时间参数</a:t>
            </a:r>
          </a:p>
        </p:txBody>
      </p:sp>
    </p:spTree>
    <p:extLst>
      <p:ext uri="{BB962C8B-B14F-4D97-AF65-F5344CB8AC3E}">
        <p14:creationId xmlns:p14="http://schemas.microsoft.com/office/powerpoint/2010/main" val="1489436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5783960"/>
              </p:ext>
            </p:extLst>
          </p:nvPr>
        </p:nvGraphicFramePr>
        <p:xfrm>
          <a:off x="723900" y="695325"/>
          <a:ext cx="8161338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3900" y="695325"/>
                        <a:ext cx="8161338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511463"/>
              </p:ext>
            </p:extLst>
          </p:nvPr>
        </p:nvGraphicFramePr>
        <p:xfrm>
          <a:off x="558800" y="3233738"/>
          <a:ext cx="8161338" cy="3303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3304713" progId="Word.Document.12">
                  <p:embed/>
                </p:oleObj>
              </mc:Choice>
              <mc:Fallback>
                <p:oleObj name="Document" r:id="rId4" imgW="8137732" imgH="330471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8800" y="3233738"/>
                        <a:ext cx="8161338" cy="3303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695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5308C7BE-2642-4736-9E33-AF112EB4DA35}"/>
              </a:ext>
            </a:extLst>
          </p:cNvPr>
          <p:cNvSpPr/>
          <p:nvPr/>
        </p:nvSpPr>
        <p:spPr>
          <a:xfrm>
            <a:off x="3858789" y="1260414"/>
            <a:ext cx="4035079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3800" b="1" dirty="0">
                <a:solidFill>
                  <a:srgbClr val="0749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25" name="标题层">
            <a:extLst>
              <a:ext uri="{FF2B5EF4-FFF2-40B4-BE49-F238E27FC236}">
                <a16:creationId xmlns:a16="http://schemas.microsoft.com/office/drawing/2014/main" id="{289EE185-15D4-49EA-AEB9-3FFA96A3DE44}"/>
              </a:ext>
            </a:extLst>
          </p:cNvPr>
          <p:cNvSpPr txBox="1"/>
          <p:nvPr/>
        </p:nvSpPr>
        <p:spPr bwMode="auto">
          <a:xfrm>
            <a:off x="3599648" y="1967003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18FAC01-9E0B-4A9C-89F8-46B2593347C3}"/>
              </a:ext>
            </a:extLst>
          </p:cNvPr>
          <p:cNvCxnSpPr/>
          <p:nvPr/>
        </p:nvCxnSpPr>
        <p:spPr>
          <a:xfrm>
            <a:off x="4478620" y="2037604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7" name="标题层">
            <a:extLst>
              <a:ext uri="{FF2B5EF4-FFF2-40B4-BE49-F238E27FC236}">
                <a16:creationId xmlns:a16="http://schemas.microsoft.com/office/drawing/2014/main" id="{51938E92-37AE-4E13-A2FF-6393A85AC71B}"/>
              </a:ext>
            </a:extLst>
          </p:cNvPr>
          <p:cNvSpPr txBox="1"/>
          <p:nvPr/>
        </p:nvSpPr>
        <p:spPr bwMode="auto">
          <a:xfrm>
            <a:off x="4569888" y="1967003"/>
            <a:ext cx="7054567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6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计划网络图</a:t>
            </a:r>
          </a:p>
        </p:txBody>
      </p:sp>
      <p:sp>
        <p:nvSpPr>
          <p:cNvPr id="29" name="标题层">
            <a:extLst>
              <a:ext uri="{FF2B5EF4-FFF2-40B4-BE49-F238E27FC236}">
                <a16:creationId xmlns:a16="http://schemas.microsoft.com/office/drawing/2014/main" id="{69F96B8F-7F7E-458C-9521-1895BE024912}"/>
              </a:ext>
            </a:extLst>
          </p:cNvPr>
          <p:cNvSpPr txBox="1"/>
          <p:nvPr/>
        </p:nvSpPr>
        <p:spPr bwMode="auto">
          <a:xfrm>
            <a:off x="3607670" y="2684591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0DEC1C30-64E8-4FC7-82F8-9072EBE9B3F8}"/>
              </a:ext>
            </a:extLst>
          </p:cNvPr>
          <p:cNvCxnSpPr/>
          <p:nvPr/>
        </p:nvCxnSpPr>
        <p:spPr>
          <a:xfrm>
            <a:off x="4486642" y="2755192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9" name="标题层">
            <a:extLst>
              <a:ext uri="{FF2B5EF4-FFF2-40B4-BE49-F238E27FC236}">
                <a16:creationId xmlns:a16="http://schemas.microsoft.com/office/drawing/2014/main" id="{0DABE6CB-D4FC-4026-ADC9-2F5F9B8AE2CA}"/>
              </a:ext>
            </a:extLst>
          </p:cNvPr>
          <p:cNvSpPr txBox="1"/>
          <p:nvPr/>
        </p:nvSpPr>
        <p:spPr bwMode="auto">
          <a:xfrm>
            <a:off x="4577910" y="2684591"/>
            <a:ext cx="4666951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6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时间参数</a:t>
            </a:r>
          </a:p>
        </p:txBody>
      </p:sp>
      <p:sp>
        <p:nvSpPr>
          <p:cNvPr id="9" name="标题层">
            <a:extLst>
              <a:ext uri="{FF2B5EF4-FFF2-40B4-BE49-F238E27FC236}">
                <a16:creationId xmlns:a16="http://schemas.microsoft.com/office/drawing/2014/main" id="{5A9FEC25-0A79-45F7-923F-93795BA6D34E}"/>
              </a:ext>
            </a:extLst>
          </p:cNvPr>
          <p:cNvSpPr txBox="1"/>
          <p:nvPr/>
        </p:nvSpPr>
        <p:spPr bwMode="auto">
          <a:xfrm>
            <a:off x="3609298" y="3436484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40333FD-AA1A-4909-AB9B-8A573DD162F0}"/>
              </a:ext>
            </a:extLst>
          </p:cNvPr>
          <p:cNvCxnSpPr/>
          <p:nvPr/>
        </p:nvCxnSpPr>
        <p:spPr>
          <a:xfrm>
            <a:off x="4488270" y="3507085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1" name="标题层">
            <a:extLst>
              <a:ext uri="{FF2B5EF4-FFF2-40B4-BE49-F238E27FC236}">
                <a16:creationId xmlns:a16="http://schemas.microsoft.com/office/drawing/2014/main" id="{27705A23-6A90-4D49-A7D8-B4838740F1E6}"/>
              </a:ext>
            </a:extLst>
          </p:cNvPr>
          <p:cNvSpPr txBox="1"/>
          <p:nvPr/>
        </p:nvSpPr>
        <p:spPr bwMode="auto">
          <a:xfrm>
            <a:off x="4579538" y="3436484"/>
            <a:ext cx="4666951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6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计算网络图的计算</a:t>
            </a:r>
          </a:p>
        </p:txBody>
      </p:sp>
      <p:sp>
        <p:nvSpPr>
          <p:cNvPr id="12" name="标题层">
            <a:extLst>
              <a:ext uri="{FF2B5EF4-FFF2-40B4-BE49-F238E27FC236}">
                <a16:creationId xmlns:a16="http://schemas.microsoft.com/office/drawing/2014/main" id="{FFF521AE-FEB0-4901-AC67-B778052BCDF1}"/>
              </a:ext>
            </a:extLst>
          </p:cNvPr>
          <p:cNvSpPr txBox="1"/>
          <p:nvPr/>
        </p:nvSpPr>
        <p:spPr bwMode="auto">
          <a:xfrm>
            <a:off x="3613781" y="4441306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68FB52F2-5A68-45AF-AFAF-E4D38BE15F2C}"/>
              </a:ext>
            </a:extLst>
          </p:cNvPr>
          <p:cNvCxnSpPr/>
          <p:nvPr/>
        </p:nvCxnSpPr>
        <p:spPr>
          <a:xfrm>
            <a:off x="4492753" y="451190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4" name="标题层">
            <a:extLst>
              <a:ext uri="{FF2B5EF4-FFF2-40B4-BE49-F238E27FC236}">
                <a16:creationId xmlns:a16="http://schemas.microsoft.com/office/drawing/2014/main" id="{40D26C12-7B68-48D0-9852-23A7B47E7FAD}"/>
              </a:ext>
            </a:extLst>
          </p:cNvPr>
          <p:cNvSpPr txBox="1"/>
          <p:nvPr/>
        </p:nvSpPr>
        <p:spPr bwMode="auto">
          <a:xfrm>
            <a:off x="4584021" y="4192831"/>
            <a:ext cx="4666951" cy="1231082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6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关键路线与计算</a:t>
            </a:r>
            <a:endParaRPr lang="en-US" altLang="zh-CN" sz="36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defRPr/>
            </a:pPr>
            <a:r>
              <a:rPr lang="zh-CN" altLang="en-US" sz="36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的优化</a:t>
            </a:r>
          </a:p>
        </p:txBody>
      </p:sp>
      <p:sp>
        <p:nvSpPr>
          <p:cNvPr id="15" name="标题层">
            <a:extLst>
              <a:ext uri="{FF2B5EF4-FFF2-40B4-BE49-F238E27FC236}">
                <a16:creationId xmlns:a16="http://schemas.microsoft.com/office/drawing/2014/main" id="{2B62E619-0CE0-43EB-9ACB-ABE5C9935DDE}"/>
              </a:ext>
            </a:extLst>
          </p:cNvPr>
          <p:cNvSpPr txBox="1"/>
          <p:nvPr/>
        </p:nvSpPr>
        <p:spPr bwMode="auto">
          <a:xfrm>
            <a:off x="3617096" y="5597557"/>
            <a:ext cx="799176" cy="677084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6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6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EF38455-0C9F-4B1E-92F5-9BE6320903B7}"/>
              </a:ext>
            </a:extLst>
          </p:cNvPr>
          <p:cNvCxnSpPr/>
          <p:nvPr/>
        </p:nvCxnSpPr>
        <p:spPr>
          <a:xfrm>
            <a:off x="4496068" y="5668158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75D0486C-D3C0-483E-8CB5-2E60242F4199}"/>
              </a:ext>
            </a:extLst>
          </p:cNvPr>
          <p:cNvSpPr txBox="1"/>
          <p:nvPr/>
        </p:nvSpPr>
        <p:spPr bwMode="auto">
          <a:xfrm>
            <a:off x="4587336" y="5418655"/>
            <a:ext cx="4666951" cy="1231082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zh-CN" sz="36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完成作业期望和实现事件的概率</a:t>
            </a:r>
            <a:endParaRPr lang="zh-CN" altLang="en-US" sz="36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707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50"/>
                            </p:stCondLst>
                            <p:childTnLst>
                              <p:par>
                                <p:cTn id="6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95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50"/>
                            </p:stCondLst>
                            <p:childTnLst>
                              <p:par>
                                <p:cTn id="7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9" grpId="0"/>
      <p:bldP spid="9" grpId="0"/>
      <p:bldP spid="11" grpId="0"/>
      <p:bldP spid="12" grpId="0"/>
      <p:bldP spid="14" grpId="0"/>
      <p:bldP spid="15" grpId="0"/>
      <p:bldP spid="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5664027"/>
              </p:ext>
            </p:extLst>
          </p:nvPr>
        </p:nvGraphicFramePr>
        <p:xfrm>
          <a:off x="531813" y="804863"/>
          <a:ext cx="8161337" cy="303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025721" progId="Word.Document.12">
                  <p:embed/>
                </p:oleObj>
              </mc:Choice>
              <mc:Fallback>
                <p:oleObj name="Document" r:id="rId2" imgW="8137732" imgH="302572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303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91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4545614"/>
              </p:ext>
            </p:extLst>
          </p:nvPr>
        </p:nvGraphicFramePr>
        <p:xfrm>
          <a:off x="531813" y="804863"/>
          <a:ext cx="8161337" cy="3998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986896" progId="Word.Document.12">
                  <p:embed/>
                </p:oleObj>
              </mc:Choice>
              <mc:Fallback>
                <p:oleObj name="Document" r:id="rId2" imgW="8137732" imgH="398689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3998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88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7409433"/>
              </p:ext>
            </p:extLst>
          </p:nvPr>
        </p:nvGraphicFramePr>
        <p:xfrm>
          <a:off x="531813" y="804863"/>
          <a:ext cx="8161337" cy="455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4547041" progId="Word.Document.12">
                  <p:embed/>
                </p:oleObj>
              </mc:Choice>
              <mc:Fallback>
                <p:oleObj name="Document" r:id="rId2" imgW="8137732" imgH="454704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455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1528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0820446"/>
              </p:ext>
            </p:extLst>
          </p:nvPr>
        </p:nvGraphicFramePr>
        <p:xfrm>
          <a:off x="531813" y="804863"/>
          <a:ext cx="8161337" cy="455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4547041" progId="Word.Document.12">
                  <p:embed/>
                </p:oleObj>
              </mc:Choice>
              <mc:Fallback>
                <p:oleObj name="Document" r:id="rId2" imgW="8137732" imgH="454704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455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49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4464045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3700343" progId="Word.Document.12">
                  <p:embed/>
                </p:oleObj>
              </mc:Choice>
              <mc:Fallback>
                <p:oleObj name="Document" r:id="rId2" imgW="8167613" imgH="3700343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3.</a:t>
            </a:r>
            <a:r>
              <a:rPr lang="zh-CN" altLang="en-US" sz="3600" b="1" dirty="0">
                <a:solidFill>
                  <a:srgbClr val="0293B8"/>
                </a:solidFill>
              </a:rPr>
              <a:t>时差</a:t>
            </a:r>
          </a:p>
        </p:txBody>
      </p:sp>
    </p:spTree>
    <p:extLst>
      <p:ext uri="{BB962C8B-B14F-4D97-AF65-F5344CB8AC3E}">
        <p14:creationId xmlns:p14="http://schemas.microsoft.com/office/powerpoint/2010/main" val="204714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4289725"/>
              </p:ext>
            </p:extLst>
          </p:nvPr>
        </p:nvGraphicFramePr>
        <p:xfrm>
          <a:off x="531813" y="804863"/>
          <a:ext cx="8161337" cy="4900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4889392" progId="Word.Document.12">
                  <p:embed/>
                </p:oleObj>
              </mc:Choice>
              <mc:Fallback>
                <p:oleObj name="Document" r:id="rId2" imgW="8137732" imgH="488939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4900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124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2832556"/>
            <a:ext cx="6706442" cy="1538859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计划网络图</a:t>
            </a:r>
            <a:endParaRPr lang="en-US" altLang="zh-CN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1219140">
              <a:defRPr/>
            </a:pP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的计算</a:t>
            </a: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19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3284665"/>
              </p:ext>
            </p:extLst>
          </p:nvPr>
        </p:nvGraphicFramePr>
        <p:xfrm>
          <a:off x="504825" y="1624013"/>
          <a:ext cx="8188325" cy="443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4429324" progId="Word.Document.12">
                  <p:embed/>
                </p:oleObj>
              </mc:Choice>
              <mc:Fallback>
                <p:oleObj name="Document" r:id="rId2" imgW="8167613" imgH="4429324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443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1.</a:t>
            </a:r>
            <a:r>
              <a:rPr lang="zh-CN" altLang="zh-CN" sz="3600" b="1" dirty="0">
                <a:solidFill>
                  <a:srgbClr val="0293B8"/>
                </a:solidFill>
              </a:rPr>
              <a:t>建立计划网络图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3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3669129"/>
              </p:ext>
            </p:extLst>
          </p:nvPr>
        </p:nvGraphicFramePr>
        <p:xfrm>
          <a:off x="504825" y="1624013"/>
          <a:ext cx="8188325" cy="3944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3942617" progId="Word.Document.12">
                  <p:embed/>
                </p:oleObj>
              </mc:Choice>
              <mc:Fallback>
                <p:oleObj name="Document" r:id="rId2" imgW="8167613" imgH="3942617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944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2.</a:t>
            </a:r>
            <a:r>
              <a:rPr lang="zh-CN" altLang="zh-CN" sz="3600" b="1" dirty="0">
                <a:solidFill>
                  <a:srgbClr val="0293B8"/>
                </a:solidFill>
              </a:rPr>
              <a:t>写出相应的规划问题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411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005213"/>
              </p:ext>
            </p:extLst>
          </p:nvPr>
        </p:nvGraphicFramePr>
        <p:xfrm>
          <a:off x="531813" y="804863"/>
          <a:ext cx="8161337" cy="323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225876" progId="Word.Document.12">
                  <p:embed/>
                </p:oleObj>
              </mc:Choice>
              <mc:Fallback>
                <p:oleObj name="Document" r:id="rId2" imgW="8137732" imgH="322587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323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374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1813" y="804863"/>
          <a:ext cx="8137732" cy="292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37732" cy="2920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6745" y="3238873"/>
          <a:ext cx="8137732" cy="292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6745" y="3238873"/>
                        <a:ext cx="8137732" cy="2920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769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998285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3700343" progId="Word.Document.12">
                  <p:embed/>
                </p:oleObj>
              </mc:Choice>
              <mc:Fallback>
                <p:oleObj name="Document" r:id="rId2" imgW="8167613" imgH="3700343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3.</a:t>
            </a:r>
            <a:r>
              <a:rPr lang="zh-CN" altLang="en-US" sz="3600" b="1" dirty="0">
                <a:solidFill>
                  <a:srgbClr val="0293B8"/>
                </a:solidFill>
              </a:rPr>
              <a:t>问题求解</a:t>
            </a:r>
          </a:p>
        </p:txBody>
      </p:sp>
    </p:spTree>
    <p:extLst>
      <p:ext uri="{BB962C8B-B14F-4D97-AF65-F5344CB8AC3E}">
        <p14:creationId xmlns:p14="http://schemas.microsoft.com/office/powerpoint/2010/main" val="2609987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31AFCD-D6CC-4F37-B00A-F896AC4D0E3F}"/>
              </a:ext>
            </a:extLst>
          </p:cNvPr>
          <p:cNvSpPr txBox="1"/>
          <p:nvPr/>
        </p:nvSpPr>
        <p:spPr>
          <a:xfrm>
            <a:off x="868232" y="549109"/>
            <a:ext cx="7407536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clc</a:t>
            </a:r>
            <a:r>
              <a:rPr lang="en-US" altLang="zh-CN" sz="2800" b="1" dirty="0"/>
              <a:t>, clear</a:t>
            </a:r>
            <a:endParaRPr lang="zh-CN" altLang="zh-CN" sz="2800" dirty="0"/>
          </a:p>
          <a:p>
            <a:r>
              <a:rPr lang="en-US" altLang="zh-CN" sz="2800" b="1" dirty="0"/>
              <a:t>L = [1,2,5; 1,3,10; 1,4,11; 2,5,4</a:t>
            </a:r>
            <a:endParaRPr lang="zh-CN" altLang="zh-CN" sz="2800" dirty="0"/>
          </a:p>
          <a:p>
            <a:r>
              <a:rPr lang="en-US" altLang="zh-CN" sz="2800" b="1" dirty="0"/>
              <a:t>     3,4,4; 3,5,0; 4,6,15; 5,6,21</a:t>
            </a:r>
            <a:endParaRPr lang="zh-CN" altLang="zh-CN" sz="2800" dirty="0"/>
          </a:p>
          <a:p>
            <a:r>
              <a:rPr lang="en-US" altLang="zh-CN" sz="2800" b="1" dirty="0"/>
              <a:t>     5,7,25; 5,8,35; 6,7,0; 6,8,20; 7,8,15];</a:t>
            </a:r>
            <a:endParaRPr lang="zh-CN" altLang="zh-CN" sz="2800" dirty="0"/>
          </a:p>
          <a:p>
            <a:r>
              <a:rPr lang="en-US" altLang="zh-CN" sz="2800" b="1" dirty="0"/>
              <a:t>prob = </a:t>
            </a:r>
            <a:r>
              <a:rPr lang="en-US" altLang="zh-CN" sz="2800" b="1" dirty="0" err="1"/>
              <a:t>optimproblem</a:t>
            </a:r>
            <a:r>
              <a:rPr lang="en-US" altLang="zh-CN" sz="2800" b="1" dirty="0"/>
              <a:t>;</a:t>
            </a:r>
            <a:endParaRPr lang="zh-CN" altLang="zh-CN" sz="2800" dirty="0"/>
          </a:p>
          <a:p>
            <a:r>
              <a:rPr lang="en-US" altLang="zh-CN" sz="2800" b="1" dirty="0"/>
              <a:t>x = </a:t>
            </a:r>
            <a:r>
              <a:rPr lang="en-US" altLang="zh-CN" sz="2800" b="1" dirty="0" err="1"/>
              <a:t>optimvar</a:t>
            </a:r>
            <a:r>
              <a:rPr lang="en-US" altLang="zh-CN" sz="2800" b="1" dirty="0"/>
              <a:t>('x', 8, 'LowerBound',0)</a:t>
            </a:r>
            <a:endParaRPr lang="zh-CN" altLang="zh-CN" sz="2800" dirty="0"/>
          </a:p>
          <a:p>
            <a:r>
              <a:rPr lang="en-US" altLang="zh-CN" sz="2800" b="1" dirty="0" err="1"/>
              <a:t>prob.Objective</a:t>
            </a:r>
            <a:r>
              <a:rPr lang="en-US" altLang="zh-CN" sz="2800" b="1" dirty="0"/>
              <a:t> = sum(x);</a:t>
            </a:r>
            <a:endParaRPr lang="zh-CN" altLang="zh-CN" sz="2800" dirty="0"/>
          </a:p>
          <a:p>
            <a:r>
              <a:rPr lang="en-US" altLang="zh-CN" sz="2800" b="1" dirty="0"/>
              <a:t>n = length(L); con = </a:t>
            </a:r>
            <a:r>
              <a:rPr lang="en-US" altLang="zh-CN" sz="2800" b="1" dirty="0" err="1"/>
              <a:t>optimconstr</a:t>
            </a:r>
            <a:r>
              <a:rPr lang="en-US" altLang="zh-CN" sz="2800" b="1" dirty="0"/>
              <a:t>(n);</a:t>
            </a:r>
            <a:endParaRPr lang="zh-CN" altLang="zh-CN" sz="2800" dirty="0"/>
          </a:p>
          <a:p>
            <a:r>
              <a:rPr lang="en-US" altLang="zh-CN" sz="2800" b="1" dirty="0"/>
              <a:t>for k = 1:n</a:t>
            </a:r>
            <a:endParaRPr lang="zh-CN" altLang="zh-CN" sz="2800" dirty="0"/>
          </a:p>
          <a:p>
            <a:r>
              <a:rPr lang="en-US" altLang="zh-CN" sz="2800" b="1" dirty="0"/>
              <a:t>    con(k) = x(L(k,2))&gt;=x(L(k,1))+L(k,3);</a:t>
            </a:r>
            <a:endParaRPr lang="zh-CN" altLang="zh-CN" sz="2800" dirty="0"/>
          </a:p>
          <a:p>
            <a:r>
              <a:rPr lang="en-US" altLang="zh-CN" sz="2800" b="1" dirty="0"/>
              <a:t>end</a:t>
            </a:r>
            <a:endParaRPr lang="zh-CN" altLang="zh-CN" sz="2800" dirty="0"/>
          </a:p>
          <a:p>
            <a:r>
              <a:rPr lang="en-US" altLang="zh-CN" sz="2800" b="1" dirty="0" err="1"/>
              <a:t>prob.Constraints.con</a:t>
            </a:r>
            <a:r>
              <a:rPr lang="en-US" altLang="zh-CN" sz="2800" b="1" dirty="0"/>
              <a:t> = con; </a:t>
            </a:r>
            <a:endParaRPr lang="zh-CN" altLang="zh-CN" sz="2800" dirty="0"/>
          </a:p>
          <a:p>
            <a:r>
              <a:rPr lang="en-US" altLang="zh-CN" sz="2800" b="1" dirty="0"/>
              <a:t>[sol, </a:t>
            </a:r>
            <a:r>
              <a:rPr lang="en-US" altLang="zh-CN" sz="2800" b="1" dirty="0" err="1"/>
              <a:t>fval</a:t>
            </a:r>
            <a:r>
              <a:rPr lang="en-US" altLang="zh-CN" sz="2800" b="1" dirty="0"/>
              <a:t>, flag, out] = solve(prob)</a:t>
            </a:r>
            <a:endParaRPr lang="zh-CN" altLang="zh-CN" sz="2800" dirty="0"/>
          </a:p>
          <a:p>
            <a:r>
              <a:rPr lang="en-US" altLang="zh-CN" sz="2800" b="1" dirty="0"/>
              <a:t>xx = </a:t>
            </a:r>
            <a:r>
              <a:rPr lang="en-US" altLang="zh-CN" sz="2800" b="1" dirty="0" err="1"/>
              <a:t>sol.x</a:t>
            </a:r>
            <a:r>
              <a:rPr lang="en-US" altLang="zh-CN" sz="2800" b="1" dirty="0"/>
              <a:t>'  %</a:t>
            </a:r>
            <a:r>
              <a:rPr lang="zh-CN" altLang="zh-CN" sz="2800" b="1" dirty="0"/>
              <a:t>显示最优解</a:t>
            </a: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2576779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2176646"/>
              </p:ext>
            </p:extLst>
          </p:nvPr>
        </p:nvGraphicFramePr>
        <p:xfrm>
          <a:off x="531813" y="804863"/>
          <a:ext cx="8137732" cy="292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37732" cy="2920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489349"/>
              </p:ext>
            </p:extLst>
          </p:nvPr>
        </p:nvGraphicFramePr>
        <p:xfrm>
          <a:off x="641350" y="2879725"/>
          <a:ext cx="8134350" cy="3233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3304713" progId="Word.Document.12">
                  <p:embed/>
                </p:oleObj>
              </mc:Choice>
              <mc:Fallback>
                <p:oleObj name="Document" r:id="rId4" imgW="8137732" imgH="330471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1350" y="2879725"/>
                        <a:ext cx="8134350" cy="3233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2781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8201379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648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3519123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5794000"/>
              </p:ext>
            </p:extLst>
          </p:nvPr>
        </p:nvGraphicFramePr>
        <p:xfrm>
          <a:off x="531813" y="2359679"/>
          <a:ext cx="8161338" cy="3986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3977176" progId="Word.Document.12">
                  <p:embed/>
                </p:oleObj>
              </mc:Choice>
              <mc:Fallback>
                <p:oleObj name="Document" r:id="rId4" imgW="8137732" imgH="397717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813" y="2359679"/>
                        <a:ext cx="8161338" cy="3986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818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5982847"/>
              </p:ext>
            </p:extLst>
          </p:nvPr>
        </p:nvGraphicFramePr>
        <p:xfrm>
          <a:off x="491331" y="592138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1331" y="592138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9212853"/>
              </p:ext>
            </p:extLst>
          </p:nvPr>
        </p:nvGraphicFramePr>
        <p:xfrm>
          <a:off x="490538" y="1924050"/>
          <a:ext cx="8162925" cy="466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4665478" progId="Word.Document.12">
                  <p:embed/>
                </p:oleObj>
              </mc:Choice>
              <mc:Fallback>
                <p:oleObj name="Document" r:id="rId4" imgW="8137732" imgH="4665478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0538" y="1924050"/>
                        <a:ext cx="8162925" cy="466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941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1305845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455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372828"/>
              </p:ext>
            </p:extLst>
          </p:nvPr>
        </p:nvGraphicFramePr>
        <p:xfrm>
          <a:off x="531813" y="804863"/>
          <a:ext cx="8161337" cy="3781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778461" progId="Word.Document.12">
                  <p:embed/>
                </p:oleObj>
              </mc:Choice>
              <mc:Fallback>
                <p:oleObj name="Document" r:id="rId2" imgW="8137732" imgH="377846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3781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415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5914338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6189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8249884"/>
              </p:ext>
            </p:extLst>
          </p:nvPr>
        </p:nvGraphicFramePr>
        <p:xfrm>
          <a:off x="531813" y="804863"/>
          <a:ext cx="8137732" cy="292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019241" progId="Word.Document.12">
                  <p:embed/>
                </p:oleObj>
              </mc:Choice>
              <mc:Fallback>
                <p:oleObj name="Document" r:id="rId2" imgW="8137732" imgH="301924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37732" cy="2920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3730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187899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7806723"/>
              </p:ext>
            </p:extLst>
          </p:nvPr>
        </p:nvGraphicFramePr>
        <p:xfrm>
          <a:off x="556745" y="3238873"/>
          <a:ext cx="8137732" cy="292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6745" y="3238873"/>
                        <a:ext cx="8137732" cy="2920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637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31AFCD-D6CC-4F37-B00A-F896AC4D0E3F}"/>
              </a:ext>
            </a:extLst>
          </p:cNvPr>
          <p:cNvSpPr txBox="1"/>
          <p:nvPr/>
        </p:nvSpPr>
        <p:spPr>
          <a:xfrm>
            <a:off x="720314" y="533192"/>
            <a:ext cx="7407536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 err="1"/>
              <a:t>clc</a:t>
            </a:r>
            <a:r>
              <a:rPr lang="en-US" altLang="zh-CN" sz="1500" b="1" dirty="0"/>
              <a:t>, clear</a:t>
            </a:r>
            <a:endParaRPr lang="zh-CN" altLang="zh-CN" sz="1500" dirty="0"/>
          </a:p>
          <a:p>
            <a:r>
              <a:rPr lang="en-US" altLang="zh-CN" sz="1500" b="1" dirty="0"/>
              <a:t>L = [1,2,5; 1,3,10; 1,4,11; 2,5,4</a:t>
            </a:r>
            <a:endParaRPr lang="zh-CN" altLang="zh-CN" sz="1500" dirty="0"/>
          </a:p>
          <a:p>
            <a:r>
              <a:rPr lang="en-US" altLang="zh-CN" sz="1500" b="1" dirty="0"/>
              <a:t>     3,4,4; 3,5,0; 4,6,15; 5,6,21</a:t>
            </a:r>
            <a:endParaRPr lang="zh-CN" altLang="zh-CN" sz="1500" dirty="0"/>
          </a:p>
          <a:p>
            <a:r>
              <a:rPr lang="en-US" altLang="zh-CN" sz="1500" b="1" dirty="0"/>
              <a:t>     5,7,25; 5,8,35; 6,7,0; 6,8,20; 7,8,15];</a:t>
            </a:r>
            <a:endParaRPr lang="zh-CN" altLang="zh-CN" sz="1500" dirty="0"/>
          </a:p>
          <a:p>
            <a:r>
              <a:rPr lang="en-US" altLang="zh-CN" sz="1500" b="1" dirty="0"/>
              <a:t>prob = </a:t>
            </a:r>
            <a:r>
              <a:rPr lang="en-US" altLang="zh-CN" sz="1500" b="1" dirty="0" err="1"/>
              <a:t>optimproblem</a:t>
            </a:r>
            <a:r>
              <a:rPr lang="en-US" altLang="zh-CN" sz="1500" b="1" dirty="0"/>
              <a:t>;</a:t>
            </a:r>
            <a:endParaRPr lang="zh-CN" altLang="zh-CN" sz="1500" dirty="0"/>
          </a:p>
          <a:p>
            <a:r>
              <a:rPr lang="en-US" altLang="zh-CN" sz="1500" b="1" dirty="0"/>
              <a:t>x = </a:t>
            </a:r>
            <a:r>
              <a:rPr lang="en-US" altLang="zh-CN" sz="1500" b="1" dirty="0" err="1"/>
              <a:t>optimvar</a:t>
            </a:r>
            <a:r>
              <a:rPr lang="en-US" altLang="zh-CN" sz="1500" b="1" dirty="0"/>
              <a:t>('x', 8, 'LowerBound',0)</a:t>
            </a:r>
            <a:endParaRPr lang="zh-CN" altLang="zh-CN" sz="1500" dirty="0"/>
          </a:p>
          <a:p>
            <a:r>
              <a:rPr lang="en-US" altLang="zh-CN" sz="1500" b="1" dirty="0" err="1"/>
              <a:t>prob.Objective</a:t>
            </a:r>
            <a:r>
              <a:rPr lang="en-US" altLang="zh-CN" sz="1500" b="1" dirty="0"/>
              <a:t> = sum(x);</a:t>
            </a:r>
            <a:endParaRPr lang="zh-CN" altLang="zh-CN" sz="1500" dirty="0"/>
          </a:p>
          <a:p>
            <a:r>
              <a:rPr lang="en-US" altLang="zh-CN" sz="1500" b="1" dirty="0"/>
              <a:t>n = length(L); con = </a:t>
            </a:r>
            <a:r>
              <a:rPr lang="en-US" altLang="zh-CN" sz="1500" b="1" dirty="0" err="1"/>
              <a:t>optimconstr</a:t>
            </a:r>
            <a:r>
              <a:rPr lang="en-US" altLang="zh-CN" sz="1500" b="1" dirty="0"/>
              <a:t>(n);</a:t>
            </a:r>
            <a:endParaRPr lang="zh-CN" altLang="zh-CN" sz="1500" dirty="0"/>
          </a:p>
          <a:p>
            <a:r>
              <a:rPr lang="en-US" altLang="zh-CN" sz="1500" b="1" dirty="0"/>
              <a:t>for k = 1:n</a:t>
            </a:r>
            <a:endParaRPr lang="zh-CN" altLang="zh-CN" sz="1500" dirty="0"/>
          </a:p>
          <a:p>
            <a:r>
              <a:rPr lang="en-US" altLang="zh-CN" sz="1500" b="1" dirty="0"/>
              <a:t>    con(k) = x(L(k,2))&gt;=x(L(k,1))+L(k,3);</a:t>
            </a:r>
            <a:endParaRPr lang="zh-CN" altLang="zh-CN" sz="1500" dirty="0"/>
          </a:p>
          <a:p>
            <a:r>
              <a:rPr lang="en-US" altLang="zh-CN" sz="1500" b="1" dirty="0"/>
              <a:t>end</a:t>
            </a:r>
            <a:endParaRPr lang="zh-CN" altLang="zh-CN" sz="1500" dirty="0"/>
          </a:p>
          <a:p>
            <a:r>
              <a:rPr lang="en-US" altLang="zh-CN" sz="1500" b="1" dirty="0" err="1"/>
              <a:t>prob.Constraints.con</a:t>
            </a:r>
            <a:r>
              <a:rPr lang="en-US" altLang="zh-CN" sz="1500" b="1" dirty="0"/>
              <a:t> = con; </a:t>
            </a:r>
            <a:endParaRPr lang="zh-CN" altLang="zh-CN" sz="1500" dirty="0"/>
          </a:p>
          <a:p>
            <a:r>
              <a:rPr lang="en-US" altLang="zh-CN" sz="1500" b="1" dirty="0"/>
              <a:t>[sol, </a:t>
            </a:r>
            <a:r>
              <a:rPr lang="en-US" altLang="zh-CN" sz="1500" b="1" dirty="0" err="1"/>
              <a:t>fval</a:t>
            </a:r>
            <a:r>
              <a:rPr lang="en-US" altLang="zh-CN" sz="1500" b="1" dirty="0"/>
              <a:t>, flag, out] = solve(prob)</a:t>
            </a:r>
            <a:endParaRPr lang="zh-CN" altLang="zh-CN" sz="1500" dirty="0"/>
          </a:p>
          <a:p>
            <a:r>
              <a:rPr lang="en-US" altLang="zh-CN" sz="1500" b="1" dirty="0"/>
              <a:t>xx = </a:t>
            </a:r>
            <a:r>
              <a:rPr lang="en-US" altLang="zh-CN" sz="1500" b="1" dirty="0" err="1"/>
              <a:t>sol.x</a:t>
            </a:r>
            <a:r>
              <a:rPr lang="en-US" altLang="zh-CN" sz="1500" b="1" dirty="0"/>
              <a:t>'  %</a:t>
            </a:r>
            <a:r>
              <a:rPr lang="zh-CN" altLang="zh-CN" sz="1500" b="1" dirty="0"/>
              <a:t>显示最优解</a:t>
            </a:r>
            <a:endParaRPr lang="zh-CN" altLang="zh-CN" sz="1500" dirty="0"/>
          </a:p>
          <a:p>
            <a:r>
              <a:rPr lang="en-US" altLang="zh-CN" sz="1500" b="1" dirty="0"/>
              <a:t>z(8) = xx(end);</a:t>
            </a:r>
            <a:endParaRPr lang="zh-CN" altLang="zh-CN" sz="1500" dirty="0"/>
          </a:p>
          <a:p>
            <a:r>
              <a:rPr lang="en-US" altLang="zh-CN" sz="1500" b="1" dirty="0"/>
              <a:t>for k = 7:-1:1</a:t>
            </a:r>
            <a:endParaRPr lang="zh-CN" altLang="zh-CN" sz="1500" dirty="0"/>
          </a:p>
          <a:p>
            <a:r>
              <a:rPr lang="en-US" altLang="zh-CN" sz="1500" b="1" dirty="0"/>
              <a:t>    </a:t>
            </a:r>
            <a:r>
              <a:rPr lang="en-US" altLang="zh-CN" sz="1500" b="1" dirty="0" err="1"/>
              <a:t>ind</a:t>
            </a:r>
            <a:r>
              <a:rPr lang="en-US" altLang="zh-CN" sz="1500" b="1" dirty="0"/>
              <a:t> = find(L(:,1)==k)</a:t>
            </a:r>
            <a:endParaRPr lang="zh-CN" altLang="zh-CN" sz="1500" dirty="0"/>
          </a:p>
          <a:p>
            <a:r>
              <a:rPr lang="en-US" altLang="zh-CN" sz="1500" b="1" dirty="0"/>
              <a:t>    z(k)=min(z(L(ind,2))-L(ind,3)')</a:t>
            </a:r>
            <a:endParaRPr lang="zh-CN" altLang="zh-CN" sz="1500" dirty="0"/>
          </a:p>
          <a:p>
            <a:r>
              <a:rPr lang="en-US" altLang="zh-CN" sz="1500" b="1" dirty="0"/>
              <a:t>end</a:t>
            </a:r>
            <a:endParaRPr lang="zh-CN" altLang="zh-CN" sz="1500" dirty="0"/>
          </a:p>
          <a:p>
            <a:r>
              <a:rPr lang="en-US" altLang="zh-CN" sz="1500" b="1" dirty="0"/>
              <a:t>es = []; </a:t>
            </a:r>
            <a:r>
              <a:rPr lang="en-US" altLang="zh-CN" sz="1500" b="1" dirty="0" err="1"/>
              <a:t>lf</a:t>
            </a:r>
            <a:r>
              <a:rPr lang="en-US" altLang="zh-CN" sz="1500" b="1" dirty="0"/>
              <a:t> =[]; ls =[]; </a:t>
            </a:r>
            <a:r>
              <a:rPr lang="en-US" altLang="zh-CN" sz="1500" b="1" dirty="0" err="1"/>
              <a:t>ef</a:t>
            </a:r>
            <a:r>
              <a:rPr lang="en-US" altLang="zh-CN" sz="1500" b="1" dirty="0"/>
              <a:t> = [];</a:t>
            </a:r>
            <a:endParaRPr lang="zh-CN" altLang="zh-CN" sz="1500" dirty="0"/>
          </a:p>
          <a:p>
            <a:r>
              <a:rPr lang="en-US" altLang="zh-CN" sz="1500" b="1" dirty="0"/>
              <a:t>for </a:t>
            </a:r>
            <a:r>
              <a:rPr lang="en-US" altLang="zh-CN" sz="1500" b="1" dirty="0" err="1"/>
              <a:t>i</a:t>
            </a:r>
            <a:r>
              <a:rPr lang="en-US" altLang="zh-CN" sz="1500" b="1" dirty="0"/>
              <a:t> = 1:n</a:t>
            </a:r>
            <a:endParaRPr lang="zh-CN" altLang="zh-CN" sz="1500" dirty="0"/>
          </a:p>
          <a:p>
            <a:r>
              <a:rPr lang="en-US" altLang="zh-CN" sz="1500" b="1" dirty="0"/>
              <a:t>    es = [es; [L(i,1),L(i,2),xx(L(i,1))]];</a:t>
            </a:r>
            <a:endParaRPr lang="zh-CN" altLang="zh-CN" sz="1500" dirty="0"/>
          </a:p>
          <a:p>
            <a:r>
              <a:rPr lang="en-US" altLang="zh-CN" sz="1500" b="1" dirty="0"/>
              <a:t>    </a:t>
            </a:r>
            <a:r>
              <a:rPr lang="en-US" altLang="zh-CN" sz="1500" b="1" dirty="0" err="1"/>
              <a:t>lf</a:t>
            </a:r>
            <a:r>
              <a:rPr lang="en-US" altLang="zh-CN" sz="1500" b="1" dirty="0"/>
              <a:t> = [</a:t>
            </a:r>
            <a:r>
              <a:rPr lang="en-US" altLang="zh-CN" sz="1500" b="1" dirty="0" err="1"/>
              <a:t>lf</a:t>
            </a:r>
            <a:r>
              <a:rPr lang="en-US" altLang="zh-CN" sz="1500" b="1" dirty="0"/>
              <a:t>; [L(i,1),L(i,2),z(L(i,2))]];</a:t>
            </a:r>
            <a:endParaRPr lang="zh-CN" altLang="zh-CN" sz="1500" dirty="0"/>
          </a:p>
          <a:p>
            <a:r>
              <a:rPr lang="en-US" altLang="zh-CN" sz="1500" b="1" dirty="0"/>
              <a:t>    ls = [ls; [L(i,1),L(i,2),z(L(i,2))-L(i,3)]];</a:t>
            </a:r>
            <a:endParaRPr lang="zh-CN" altLang="zh-CN" sz="1500" dirty="0"/>
          </a:p>
          <a:p>
            <a:r>
              <a:rPr lang="en-US" altLang="zh-CN" sz="1500" b="1" dirty="0"/>
              <a:t>    </a:t>
            </a:r>
            <a:r>
              <a:rPr lang="en-US" altLang="zh-CN" sz="1500" b="1" dirty="0" err="1"/>
              <a:t>ef</a:t>
            </a:r>
            <a:r>
              <a:rPr lang="en-US" altLang="zh-CN" sz="1500" b="1" dirty="0"/>
              <a:t> = [</a:t>
            </a:r>
            <a:r>
              <a:rPr lang="en-US" altLang="zh-CN" sz="1500" b="1" dirty="0" err="1"/>
              <a:t>ef</a:t>
            </a:r>
            <a:r>
              <a:rPr lang="en-US" altLang="zh-CN" sz="1500" b="1" dirty="0"/>
              <a:t>; [L(i,1),L(i,2),xx(L(i,1))+L(i,3)]];</a:t>
            </a:r>
            <a:endParaRPr lang="zh-CN" altLang="zh-CN" sz="1500" dirty="0"/>
          </a:p>
          <a:p>
            <a:r>
              <a:rPr lang="en-US" altLang="zh-CN" sz="1500" b="1" dirty="0"/>
              <a:t>end</a:t>
            </a:r>
            <a:endParaRPr lang="zh-CN" altLang="zh-CN" sz="1500" dirty="0"/>
          </a:p>
          <a:p>
            <a:r>
              <a:rPr lang="en-US" altLang="zh-CN" sz="1500" b="1" dirty="0"/>
              <a:t>es, </a:t>
            </a:r>
            <a:r>
              <a:rPr lang="en-US" altLang="zh-CN" sz="1500" b="1" dirty="0" err="1"/>
              <a:t>lf</a:t>
            </a:r>
            <a:r>
              <a:rPr lang="en-US" altLang="zh-CN" sz="1500" b="1" dirty="0"/>
              <a:t>, ls, </a:t>
            </a:r>
            <a:r>
              <a:rPr lang="en-US" altLang="zh-CN" sz="1500" b="1" dirty="0" err="1"/>
              <a:t>ef</a:t>
            </a:r>
            <a:endParaRPr lang="zh-CN" altLang="zh-CN" sz="1500" dirty="0"/>
          </a:p>
        </p:txBody>
      </p:sp>
    </p:spTree>
    <p:extLst>
      <p:ext uri="{BB962C8B-B14F-4D97-AF65-F5344CB8AC3E}">
        <p14:creationId xmlns:p14="http://schemas.microsoft.com/office/powerpoint/2010/main" val="2393864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2793596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3700343" progId="Word.Document.12">
                  <p:embed/>
                </p:oleObj>
              </mc:Choice>
              <mc:Fallback>
                <p:oleObj name="Document" r:id="rId2" imgW="8167613" imgH="3700343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4.</a:t>
            </a:r>
            <a:r>
              <a:rPr lang="zh-CN" altLang="zh-CN" sz="3600" b="1" dirty="0">
                <a:solidFill>
                  <a:srgbClr val="0293B8"/>
                </a:solidFill>
              </a:rPr>
              <a:t>将关键路线看成最长路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945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0811654"/>
              </p:ext>
            </p:extLst>
          </p:nvPr>
        </p:nvGraphicFramePr>
        <p:xfrm>
          <a:off x="531813" y="804863"/>
          <a:ext cx="8161337" cy="552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5524415" progId="Word.Document.12">
                  <p:embed/>
                </p:oleObj>
              </mc:Choice>
              <mc:Fallback>
                <p:oleObj name="Document" r:id="rId2" imgW="8137732" imgH="552441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5527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5418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4872617"/>
              </p:ext>
            </p:extLst>
          </p:nvPr>
        </p:nvGraphicFramePr>
        <p:xfrm>
          <a:off x="531813" y="804863"/>
          <a:ext cx="8137732" cy="292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37732" cy="2920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8345319"/>
              </p:ext>
            </p:extLst>
          </p:nvPr>
        </p:nvGraphicFramePr>
        <p:xfrm>
          <a:off x="531813" y="1700773"/>
          <a:ext cx="8161338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813" y="1700773"/>
                        <a:ext cx="8161338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4727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31AFCD-D6CC-4F37-B00A-F896AC4D0E3F}"/>
              </a:ext>
            </a:extLst>
          </p:cNvPr>
          <p:cNvSpPr txBox="1"/>
          <p:nvPr/>
        </p:nvSpPr>
        <p:spPr>
          <a:xfrm>
            <a:off x="983429" y="723921"/>
            <a:ext cx="740753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clc</a:t>
            </a:r>
            <a:r>
              <a:rPr lang="en-US" altLang="zh-CN" b="1" dirty="0"/>
              <a:t>, clear</a:t>
            </a:r>
            <a:endParaRPr lang="zh-CN" altLang="zh-CN" dirty="0"/>
          </a:p>
          <a:p>
            <a:r>
              <a:rPr lang="en-US" altLang="zh-CN" b="1" dirty="0"/>
              <a:t>L = [1,2,5; 1,3,10; 1,4,11; 2,5,4</a:t>
            </a:r>
            <a:endParaRPr lang="zh-CN" altLang="zh-CN" dirty="0"/>
          </a:p>
          <a:p>
            <a:r>
              <a:rPr lang="en-US" altLang="zh-CN" b="1" dirty="0"/>
              <a:t>     3,4,4; 3,5,0; 4,6,15; 5,6,21</a:t>
            </a:r>
            <a:endParaRPr lang="zh-CN" altLang="zh-CN" dirty="0"/>
          </a:p>
          <a:p>
            <a:r>
              <a:rPr lang="en-US" altLang="zh-CN" b="1" dirty="0"/>
              <a:t>     5,7,25; 5,8,35; 6,7,0; 6,8,20; 7,8,15];</a:t>
            </a:r>
            <a:endParaRPr lang="zh-CN" altLang="zh-CN" dirty="0"/>
          </a:p>
          <a:p>
            <a:r>
              <a:rPr lang="en-US" altLang="zh-CN" b="1" dirty="0"/>
              <a:t>n = 8; N=size(L,1); obj=0; %</a:t>
            </a:r>
            <a:r>
              <a:rPr lang="zh-CN" altLang="zh-CN" b="1" dirty="0"/>
              <a:t>目标函数初始化</a:t>
            </a:r>
            <a:endParaRPr lang="zh-CN" altLang="zh-CN" dirty="0"/>
          </a:p>
          <a:p>
            <a:r>
              <a:rPr lang="en-US" altLang="zh-CN" b="1" dirty="0"/>
              <a:t>prob = </a:t>
            </a:r>
            <a:r>
              <a:rPr lang="en-US" altLang="zh-CN" b="1" dirty="0" err="1"/>
              <a:t>optimproblem</a:t>
            </a:r>
            <a:r>
              <a:rPr lang="en-US" altLang="zh-CN" b="1" dirty="0"/>
              <a:t>('</a:t>
            </a:r>
            <a:r>
              <a:rPr lang="en-US" altLang="zh-CN" b="1" dirty="0" err="1"/>
              <a:t>ObjectiveSense</a:t>
            </a:r>
            <a:r>
              <a:rPr lang="en-US" altLang="zh-CN" b="1" dirty="0"/>
              <a:t>','max');</a:t>
            </a:r>
            <a:endParaRPr lang="zh-CN" altLang="zh-CN" dirty="0"/>
          </a:p>
          <a:p>
            <a:r>
              <a:rPr lang="en-US" altLang="zh-CN" b="1" dirty="0"/>
              <a:t>x = </a:t>
            </a:r>
            <a:r>
              <a:rPr lang="en-US" altLang="zh-CN" b="1" dirty="0" err="1"/>
              <a:t>optimvar</a:t>
            </a:r>
            <a:r>
              <a:rPr lang="en-US" altLang="zh-CN" b="1" dirty="0"/>
              <a:t>('x', n, n, 'Type','integer','LowerBound',0,'UpperBound',1);</a:t>
            </a:r>
            <a:endParaRPr lang="zh-CN" altLang="zh-CN" dirty="0"/>
          </a:p>
          <a:p>
            <a:r>
              <a:rPr lang="en-US" altLang="zh-CN" b="1" dirty="0"/>
              <a:t>for k=1:N</a:t>
            </a:r>
            <a:endParaRPr lang="zh-CN" altLang="zh-CN" dirty="0"/>
          </a:p>
          <a:p>
            <a:r>
              <a:rPr lang="en-US" altLang="zh-CN" b="1" dirty="0"/>
              <a:t>    obj=</a:t>
            </a:r>
            <a:r>
              <a:rPr lang="en-US" altLang="zh-CN" b="1" dirty="0" err="1"/>
              <a:t>obj+x</a:t>
            </a:r>
            <a:r>
              <a:rPr lang="en-US" altLang="zh-CN" b="1" dirty="0"/>
              <a:t>(L(k,1),L(k,2))*L(k,3);</a:t>
            </a:r>
            <a:endParaRPr lang="zh-CN" altLang="zh-CN" dirty="0"/>
          </a:p>
          <a:p>
            <a:r>
              <a:rPr lang="en-US" altLang="zh-CN" b="1" dirty="0"/>
              <a:t>end</a:t>
            </a:r>
            <a:endParaRPr lang="zh-CN" altLang="zh-CN" dirty="0"/>
          </a:p>
          <a:p>
            <a:r>
              <a:rPr lang="en-US" altLang="zh-CN" b="1" dirty="0"/>
              <a:t>con=</a:t>
            </a:r>
            <a:r>
              <a:rPr lang="en-US" altLang="zh-CN" b="1" dirty="0" err="1"/>
              <a:t>optimconstr</a:t>
            </a:r>
            <a:r>
              <a:rPr lang="en-US" altLang="zh-CN" b="1" dirty="0"/>
              <a:t>(n);</a:t>
            </a:r>
            <a:endParaRPr lang="zh-CN" altLang="zh-CN" dirty="0"/>
          </a:p>
          <a:p>
            <a:r>
              <a:rPr lang="en-US" altLang="zh-CN" b="1" dirty="0"/>
              <a:t>ind1=find(L(:,1)==1); con(1)=sum(x(1,L(ind1,2)))==1;</a:t>
            </a:r>
            <a:endParaRPr lang="zh-CN" altLang="zh-CN" dirty="0"/>
          </a:p>
          <a:p>
            <a:r>
              <a:rPr lang="en-US" altLang="zh-CN" b="1" dirty="0"/>
              <a:t>for </a:t>
            </a:r>
            <a:r>
              <a:rPr lang="en-US" altLang="zh-CN" b="1" dirty="0" err="1"/>
              <a:t>i</a:t>
            </a:r>
            <a:r>
              <a:rPr lang="en-US" altLang="zh-CN" b="1" dirty="0"/>
              <a:t>=2:n-1</a:t>
            </a:r>
            <a:endParaRPr lang="zh-CN" altLang="zh-CN" dirty="0"/>
          </a:p>
          <a:p>
            <a:r>
              <a:rPr lang="en-US" altLang="zh-CN" b="1" dirty="0"/>
              <a:t>    out=find(L(:,1)==</a:t>
            </a:r>
            <a:r>
              <a:rPr lang="en-US" altLang="zh-CN" b="1" dirty="0" err="1"/>
              <a:t>i</a:t>
            </a:r>
            <a:r>
              <a:rPr lang="en-US" altLang="zh-CN" b="1" dirty="0"/>
              <a:t>); in=find(L(:,2)==</a:t>
            </a:r>
            <a:r>
              <a:rPr lang="en-US" altLang="zh-CN" b="1" dirty="0" err="1"/>
              <a:t>i</a:t>
            </a:r>
            <a:r>
              <a:rPr lang="en-US" altLang="zh-CN" b="1" dirty="0"/>
              <a:t>);</a:t>
            </a:r>
            <a:endParaRPr lang="zh-CN" altLang="zh-CN" dirty="0"/>
          </a:p>
          <a:p>
            <a:r>
              <a:rPr lang="en-US" altLang="zh-CN" b="1" dirty="0"/>
              <a:t>    con(</a:t>
            </a:r>
            <a:r>
              <a:rPr lang="en-US" altLang="zh-CN" b="1" dirty="0" err="1"/>
              <a:t>i</a:t>
            </a:r>
            <a:r>
              <a:rPr lang="en-US" altLang="zh-CN" b="1" dirty="0"/>
              <a:t>)=sum(x(</a:t>
            </a:r>
            <a:r>
              <a:rPr lang="en-US" altLang="zh-CN" b="1" dirty="0" err="1"/>
              <a:t>i,L</a:t>
            </a:r>
            <a:r>
              <a:rPr lang="en-US" altLang="zh-CN" b="1" dirty="0"/>
              <a:t>(out,2)))==sum(x(L(in,1),</a:t>
            </a:r>
            <a:r>
              <a:rPr lang="en-US" altLang="zh-CN" b="1" dirty="0" err="1"/>
              <a:t>i</a:t>
            </a:r>
            <a:r>
              <a:rPr lang="en-US" altLang="zh-CN" b="1" dirty="0"/>
              <a:t>));</a:t>
            </a:r>
            <a:endParaRPr lang="zh-CN" altLang="zh-CN" dirty="0"/>
          </a:p>
          <a:p>
            <a:r>
              <a:rPr lang="en-US" altLang="zh-CN" b="1" dirty="0"/>
              <a:t>end</a:t>
            </a:r>
            <a:endParaRPr lang="zh-CN" altLang="zh-CN" dirty="0"/>
          </a:p>
          <a:p>
            <a:r>
              <a:rPr lang="en-US" altLang="zh-CN" b="1" dirty="0" err="1"/>
              <a:t>indn</a:t>
            </a:r>
            <a:r>
              <a:rPr lang="en-US" altLang="zh-CN" b="1" dirty="0"/>
              <a:t>=find(L(:,2)==n); con(n)=sum(x(L(indn,1),n))==1;</a:t>
            </a:r>
            <a:endParaRPr lang="zh-CN" altLang="zh-CN" dirty="0"/>
          </a:p>
          <a:p>
            <a:r>
              <a:rPr lang="en-US" altLang="zh-CN" b="1" dirty="0" err="1"/>
              <a:t>prob.Constraints.con</a:t>
            </a:r>
            <a:r>
              <a:rPr lang="en-US" altLang="zh-CN" b="1" dirty="0"/>
              <a:t> = con; </a:t>
            </a:r>
            <a:r>
              <a:rPr lang="en-US" altLang="zh-CN" b="1" dirty="0" err="1"/>
              <a:t>prob.Objective</a:t>
            </a:r>
            <a:r>
              <a:rPr lang="en-US" altLang="zh-CN" b="1" dirty="0"/>
              <a:t>=obj;</a:t>
            </a:r>
            <a:endParaRPr lang="zh-CN" altLang="zh-CN" dirty="0"/>
          </a:p>
          <a:p>
            <a:r>
              <a:rPr lang="en-US" altLang="zh-CN" b="1" dirty="0"/>
              <a:t>[sol, </a:t>
            </a:r>
            <a:r>
              <a:rPr lang="en-US" altLang="zh-CN" b="1" dirty="0" err="1"/>
              <a:t>fval</a:t>
            </a:r>
            <a:r>
              <a:rPr lang="en-US" altLang="zh-CN" b="1" dirty="0"/>
              <a:t>] = solve(prob), xx = </a:t>
            </a:r>
            <a:r>
              <a:rPr lang="en-US" altLang="zh-CN" b="1" dirty="0" err="1"/>
              <a:t>sol.x</a:t>
            </a:r>
            <a:r>
              <a:rPr lang="en-US" altLang="zh-CN" b="1" dirty="0"/>
              <a:t>  %</a:t>
            </a:r>
            <a:r>
              <a:rPr lang="zh-CN" altLang="zh-CN" b="1" dirty="0"/>
              <a:t>显示最优解</a:t>
            </a:r>
            <a:endParaRPr lang="zh-CN" altLang="zh-CN" dirty="0"/>
          </a:p>
          <a:p>
            <a:r>
              <a:rPr lang="en-US" altLang="zh-CN" b="1" dirty="0"/>
              <a:t>[</a:t>
            </a:r>
            <a:r>
              <a:rPr lang="en-US" altLang="zh-CN" b="1" dirty="0" err="1"/>
              <a:t>i,j</a:t>
            </a:r>
            <a:r>
              <a:rPr lang="en-US" altLang="zh-CN" b="1" dirty="0"/>
              <a:t>] = find(xx); </a:t>
            </a:r>
            <a:r>
              <a:rPr lang="en-US" altLang="zh-CN" b="1" dirty="0" err="1"/>
              <a:t>ij</a:t>
            </a:r>
            <a:r>
              <a:rPr lang="en-US" altLang="zh-CN" b="1" dirty="0"/>
              <a:t> = [</a:t>
            </a:r>
            <a:r>
              <a:rPr lang="en-US" altLang="zh-CN" b="1" dirty="0" err="1"/>
              <a:t>i</a:t>
            </a:r>
            <a:r>
              <a:rPr lang="en-US" altLang="zh-CN" b="1" dirty="0"/>
              <a:t>'; j']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902190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2902170"/>
            <a:ext cx="6706442" cy="1538859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关键路线与</a:t>
            </a:r>
            <a:endParaRPr lang="en-US" altLang="zh-CN"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1219140">
              <a:defRPr/>
            </a:pP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计划网络的优化</a:t>
            </a: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256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2217672"/>
              </p:ext>
            </p:extLst>
          </p:nvPr>
        </p:nvGraphicFramePr>
        <p:xfrm>
          <a:off x="531813" y="804863"/>
          <a:ext cx="8161337" cy="455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4547041" progId="Word.Document.12">
                  <p:embed/>
                </p:oleObj>
              </mc:Choice>
              <mc:Fallback>
                <p:oleObj name="Document" r:id="rId2" imgW="8137732" imgH="454704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455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5947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8209459"/>
              </p:ext>
            </p:extLst>
          </p:nvPr>
        </p:nvGraphicFramePr>
        <p:xfrm>
          <a:off x="531813" y="804863"/>
          <a:ext cx="8161337" cy="3535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525748" progId="Word.Document.12">
                  <p:embed/>
                </p:oleObj>
              </mc:Choice>
              <mc:Fallback>
                <p:oleObj name="Document" r:id="rId2" imgW="8137732" imgH="352574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3535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7EE54832-35F1-4340-A9F2-012BB12134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667072"/>
              </p:ext>
            </p:extLst>
          </p:nvPr>
        </p:nvGraphicFramePr>
        <p:xfrm>
          <a:off x="531813" y="4340225"/>
          <a:ext cx="8161338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813" y="4340225"/>
                        <a:ext cx="8161338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267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9711548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3700343" progId="Word.Document.12">
                  <p:embed/>
                </p:oleObj>
              </mc:Choice>
              <mc:Fallback>
                <p:oleObj name="Document" r:id="rId2" imgW="8167613" imgH="3700343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1.</a:t>
            </a:r>
            <a:r>
              <a:rPr lang="zh-CN" altLang="zh-CN" sz="3600" b="1" dirty="0">
                <a:solidFill>
                  <a:srgbClr val="0293B8"/>
                </a:solidFill>
              </a:rPr>
              <a:t>计划网络优化的数学表达式</a:t>
            </a:r>
            <a:endParaRPr lang="zh-CN" altLang="en-US" sz="3600" b="1" dirty="0">
              <a:solidFill>
                <a:srgbClr val="0293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59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0918473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6745" y="3238873"/>
          <a:ext cx="8137732" cy="292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6745" y="3238873"/>
                        <a:ext cx="8137732" cy="2920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9708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3171111"/>
            <a:ext cx="6706442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计划网络图</a:t>
            </a: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18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0694769"/>
              </p:ext>
            </p:extLst>
          </p:nvPr>
        </p:nvGraphicFramePr>
        <p:xfrm>
          <a:off x="531813" y="804863"/>
          <a:ext cx="8161337" cy="342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421710" progId="Word.Document.12">
                  <p:embed/>
                </p:oleObj>
              </mc:Choice>
              <mc:Fallback>
                <p:oleObj name="Document" r:id="rId2" imgW="8137732" imgH="3421710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3425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8530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3711284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3700343" progId="Word.Document.12">
                  <p:embed/>
                </p:oleObj>
              </mc:Choice>
              <mc:Fallback>
                <p:oleObj name="Document" r:id="rId2" imgW="8167613" imgH="3700343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7374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2.</a:t>
            </a:r>
            <a:r>
              <a:rPr lang="zh-CN" altLang="zh-CN" sz="3600" b="1" dirty="0">
                <a:solidFill>
                  <a:srgbClr val="0293B8"/>
                </a:solidFill>
              </a:rPr>
              <a:t>计划网络优化的求解</a:t>
            </a:r>
          </a:p>
        </p:txBody>
      </p:sp>
    </p:spTree>
    <p:extLst>
      <p:ext uri="{BB962C8B-B14F-4D97-AF65-F5344CB8AC3E}">
        <p14:creationId xmlns:p14="http://schemas.microsoft.com/office/powerpoint/2010/main" val="120064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31AFCD-D6CC-4F37-B00A-F896AC4D0E3F}"/>
              </a:ext>
            </a:extLst>
          </p:cNvPr>
          <p:cNvSpPr txBox="1"/>
          <p:nvPr/>
        </p:nvSpPr>
        <p:spPr>
          <a:xfrm>
            <a:off x="868232" y="750815"/>
            <a:ext cx="740753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clc</a:t>
            </a:r>
            <a:r>
              <a:rPr lang="en-US" altLang="zh-CN" b="1" dirty="0"/>
              <a:t>, clear</a:t>
            </a:r>
            <a:endParaRPr lang="zh-CN" altLang="zh-CN" dirty="0"/>
          </a:p>
          <a:p>
            <a:r>
              <a:rPr lang="en-US" altLang="zh-CN" b="1" dirty="0"/>
              <a:t>L = [1,2,5,5,0;1,3,10,8,700; 1,4,11,8,400; 2,5,4,3,450</a:t>
            </a:r>
            <a:endParaRPr lang="zh-CN" altLang="zh-CN" dirty="0"/>
          </a:p>
          <a:p>
            <a:r>
              <a:rPr lang="en-US" altLang="zh-CN" b="1" dirty="0"/>
              <a:t>     3,4,4,4,0; 3,5,0,0,0; 4,6,15,15,0; 5,6,21,16,600</a:t>
            </a:r>
            <a:endParaRPr lang="zh-CN" altLang="zh-CN" dirty="0"/>
          </a:p>
          <a:p>
            <a:r>
              <a:rPr lang="en-US" altLang="zh-CN" b="1" dirty="0"/>
              <a:t>     5,7,25,22,300; 5,8,35,30,500; 6,7,0,0,0</a:t>
            </a:r>
            <a:endParaRPr lang="zh-CN" altLang="zh-CN" dirty="0"/>
          </a:p>
          <a:p>
            <a:r>
              <a:rPr lang="en-US" altLang="zh-CN" b="1" dirty="0"/>
              <a:t>     6,8,20,16,500; 7,8,15,12,400];</a:t>
            </a:r>
            <a:endParaRPr lang="zh-CN" altLang="zh-CN" dirty="0"/>
          </a:p>
          <a:p>
            <a:r>
              <a:rPr lang="en-US" altLang="zh-CN" b="1" dirty="0"/>
              <a:t>n = 8; obj=</a:t>
            </a:r>
            <a:r>
              <a:rPr lang="en-US" altLang="zh-CN" b="1" dirty="0" err="1"/>
              <a:t>optimexpr</a:t>
            </a:r>
            <a:r>
              <a:rPr lang="en-US" altLang="zh-CN" b="1" dirty="0"/>
              <a:t>; %</a:t>
            </a:r>
            <a:r>
              <a:rPr lang="zh-CN" altLang="zh-CN" b="1" dirty="0"/>
              <a:t>目标函数初始化</a:t>
            </a:r>
            <a:endParaRPr lang="zh-CN" altLang="zh-CN" dirty="0"/>
          </a:p>
          <a:p>
            <a:r>
              <a:rPr lang="en-US" altLang="zh-CN" b="1" dirty="0"/>
              <a:t>prob = </a:t>
            </a:r>
            <a:r>
              <a:rPr lang="en-US" altLang="zh-CN" b="1" dirty="0" err="1"/>
              <a:t>optimproblem</a:t>
            </a:r>
            <a:r>
              <a:rPr lang="en-US" altLang="zh-CN" b="1" dirty="0"/>
              <a:t>;</a:t>
            </a:r>
            <a:endParaRPr lang="zh-CN" altLang="zh-CN" dirty="0"/>
          </a:p>
          <a:p>
            <a:r>
              <a:rPr lang="en-US" altLang="zh-CN" b="1" dirty="0"/>
              <a:t>x = </a:t>
            </a:r>
            <a:r>
              <a:rPr lang="en-US" altLang="zh-CN" b="1" dirty="0" err="1"/>
              <a:t>optimvar</a:t>
            </a:r>
            <a:r>
              <a:rPr lang="en-US" altLang="zh-CN" b="1" dirty="0"/>
              <a:t>('x',n,'Type','integer','LowerBound',0);</a:t>
            </a:r>
            <a:endParaRPr lang="zh-CN" altLang="zh-CN" dirty="0"/>
          </a:p>
          <a:p>
            <a:r>
              <a:rPr lang="en-US" altLang="zh-CN" b="1" dirty="0"/>
              <a:t>y = </a:t>
            </a:r>
            <a:r>
              <a:rPr lang="en-US" altLang="zh-CN" b="1" dirty="0" err="1"/>
              <a:t>optimvar</a:t>
            </a:r>
            <a:r>
              <a:rPr lang="en-US" altLang="zh-CN" b="1" dirty="0"/>
              <a:t>('y', n, n, 'Type','integer','LowerBound',0);</a:t>
            </a:r>
            <a:endParaRPr lang="zh-CN" altLang="zh-CN" dirty="0"/>
          </a:p>
          <a:p>
            <a:r>
              <a:rPr lang="en-US" altLang="zh-CN" b="1" dirty="0"/>
              <a:t>N = size(L,1); con = </a:t>
            </a:r>
            <a:r>
              <a:rPr lang="en-US" altLang="zh-CN" b="1" dirty="0" err="1"/>
              <a:t>optimconstr</a:t>
            </a:r>
            <a:r>
              <a:rPr lang="en-US" altLang="zh-CN" b="1" dirty="0"/>
              <a:t>(2*N+1); </a:t>
            </a:r>
            <a:endParaRPr lang="zh-CN" altLang="zh-CN" dirty="0"/>
          </a:p>
          <a:p>
            <a:r>
              <a:rPr lang="en-US" altLang="zh-CN" b="1" dirty="0"/>
              <a:t>con(1)=x(n)-x(1)&lt;=49;</a:t>
            </a:r>
            <a:endParaRPr lang="zh-CN" altLang="zh-CN" dirty="0"/>
          </a:p>
          <a:p>
            <a:r>
              <a:rPr lang="en-US" altLang="zh-CN" b="1" dirty="0"/>
              <a:t>for k=1:N</a:t>
            </a:r>
            <a:endParaRPr lang="zh-CN" altLang="zh-CN" dirty="0"/>
          </a:p>
          <a:p>
            <a:r>
              <a:rPr lang="en-US" altLang="zh-CN" b="1" dirty="0"/>
              <a:t>    obj=</a:t>
            </a:r>
            <a:r>
              <a:rPr lang="en-US" altLang="zh-CN" b="1" dirty="0" err="1"/>
              <a:t>obj+L</a:t>
            </a:r>
            <a:r>
              <a:rPr lang="en-US" altLang="zh-CN" b="1" dirty="0"/>
              <a:t>(k,5)*y(L(k,1),L(k,2));</a:t>
            </a:r>
            <a:endParaRPr lang="zh-CN" altLang="zh-CN" dirty="0"/>
          </a:p>
          <a:p>
            <a:r>
              <a:rPr lang="en-US" altLang="zh-CN" b="1" dirty="0"/>
              <a:t>    con(2*k)=L(k,3)&lt;=x(L(k,2))-x(L(k,1))+y(L(k,1),L(k,2));</a:t>
            </a:r>
            <a:endParaRPr lang="zh-CN" altLang="zh-CN" dirty="0"/>
          </a:p>
          <a:p>
            <a:r>
              <a:rPr lang="en-US" altLang="zh-CN" b="1" dirty="0"/>
              <a:t>    con(2*k+1)=y(L(k,1),L(k,2))&lt;=L(k,3)-L(k,4);</a:t>
            </a:r>
            <a:endParaRPr lang="zh-CN" altLang="zh-CN" dirty="0"/>
          </a:p>
          <a:p>
            <a:r>
              <a:rPr lang="en-US" altLang="zh-CN" b="1" dirty="0"/>
              <a:t>end</a:t>
            </a:r>
            <a:endParaRPr lang="zh-CN" altLang="zh-CN" dirty="0"/>
          </a:p>
          <a:p>
            <a:r>
              <a:rPr lang="en-US" altLang="zh-CN" b="1" dirty="0" err="1"/>
              <a:t>prob.Objective</a:t>
            </a:r>
            <a:r>
              <a:rPr lang="en-US" altLang="zh-CN" b="1" dirty="0"/>
              <a:t> = obj;</a:t>
            </a:r>
            <a:endParaRPr lang="zh-CN" altLang="zh-CN" dirty="0"/>
          </a:p>
          <a:p>
            <a:r>
              <a:rPr lang="en-US" altLang="zh-CN" b="1" dirty="0" err="1"/>
              <a:t>prob.Constraints.con</a:t>
            </a:r>
            <a:r>
              <a:rPr lang="en-US" altLang="zh-CN" b="1" dirty="0"/>
              <a:t> = con; </a:t>
            </a:r>
            <a:endParaRPr lang="zh-CN" altLang="zh-CN" dirty="0"/>
          </a:p>
          <a:p>
            <a:r>
              <a:rPr lang="en-US" altLang="zh-CN" b="1" dirty="0"/>
              <a:t>[sol, </a:t>
            </a:r>
            <a:r>
              <a:rPr lang="en-US" altLang="zh-CN" b="1" dirty="0" err="1"/>
              <a:t>fval</a:t>
            </a:r>
            <a:r>
              <a:rPr lang="en-US" altLang="zh-CN" b="1" dirty="0"/>
              <a:t>, flag, out] = solve(prob)</a:t>
            </a:r>
            <a:endParaRPr lang="zh-CN" altLang="zh-CN" dirty="0"/>
          </a:p>
          <a:p>
            <a:r>
              <a:rPr lang="en-US" altLang="zh-CN" b="1" dirty="0"/>
              <a:t>xx = </a:t>
            </a:r>
            <a:r>
              <a:rPr lang="en-US" altLang="zh-CN" b="1" dirty="0" err="1"/>
              <a:t>sol.x</a:t>
            </a:r>
            <a:r>
              <a:rPr lang="en-US" altLang="zh-CN" b="1" dirty="0"/>
              <a:t>, </a:t>
            </a:r>
            <a:r>
              <a:rPr lang="en-US" altLang="zh-CN" b="1" dirty="0" err="1"/>
              <a:t>yy</a:t>
            </a:r>
            <a:r>
              <a:rPr lang="en-US" altLang="zh-CN" b="1" dirty="0"/>
              <a:t> = </a:t>
            </a:r>
            <a:r>
              <a:rPr lang="en-US" altLang="zh-CN" b="1" dirty="0" err="1"/>
              <a:t>sol.y</a:t>
            </a:r>
            <a:endParaRPr lang="zh-CN" altLang="zh-CN" dirty="0"/>
          </a:p>
          <a:p>
            <a:r>
              <a:rPr lang="en-US" altLang="zh-CN" b="1" dirty="0"/>
              <a:t>[</a:t>
            </a:r>
            <a:r>
              <a:rPr lang="en-US" altLang="zh-CN" b="1" dirty="0" err="1"/>
              <a:t>i,j</a:t>
            </a:r>
            <a:r>
              <a:rPr lang="en-US" altLang="zh-CN" b="1" dirty="0"/>
              <a:t>] = find(</a:t>
            </a:r>
            <a:r>
              <a:rPr lang="en-US" altLang="zh-CN" b="1" dirty="0" err="1"/>
              <a:t>yy</a:t>
            </a:r>
            <a:r>
              <a:rPr lang="en-US" altLang="zh-CN" b="1" dirty="0"/>
              <a:t>); </a:t>
            </a:r>
            <a:r>
              <a:rPr lang="en-US" altLang="zh-CN" b="1" dirty="0" err="1"/>
              <a:t>ij</a:t>
            </a:r>
            <a:r>
              <a:rPr lang="en-US" altLang="zh-CN" b="1" dirty="0"/>
              <a:t> = [</a:t>
            </a:r>
            <a:r>
              <a:rPr lang="en-US" altLang="zh-CN" b="1" dirty="0" err="1"/>
              <a:t>i</a:t>
            </a:r>
            <a:r>
              <a:rPr lang="en-US" altLang="zh-CN" b="1" dirty="0"/>
              <a:t>'; j']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4224793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8737528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7404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5356479"/>
              </p:ext>
            </p:extLst>
          </p:nvPr>
        </p:nvGraphicFramePr>
        <p:xfrm>
          <a:off x="531813" y="804863"/>
          <a:ext cx="8161337" cy="528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5276382" progId="Word.Document.12">
                  <p:embed/>
                </p:oleObj>
              </mc:Choice>
              <mc:Fallback>
                <p:oleObj name="Document" r:id="rId2" imgW="8137732" imgH="5276382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5281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1081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2562587"/>
              </p:ext>
            </p:extLst>
          </p:nvPr>
        </p:nvGraphicFramePr>
        <p:xfrm>
          <a:off x="531813" y="804863"/>
          <a:ext cx="8475662" cy="507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455264" imgH="5075147" progId="Word.Document.12">
                  <p:embed/>
                </p:oleObj>
              </mc:Choice>
              <mc:Fallback>
                <p:oleObj name="Document" r:id="rId2" imgW="8455264" imgH="507514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475662" cy="507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7864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4824701"/>
              </p:ext>
            </p:extLst>
          </p:nvPr>
        </p:nvGraphicFramePr>
        <p:xfrm>
          <a:off x="531813" y="804863"/>
          <a:ext cx="8161337" cy="5022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5020788" progId="Word.Document.12">
                  <p:embed/>
                </p:oleObj>
              </mc:Choice>
              <mc:Fallback>
                <p:oleObj name="Document" r:id="rId2" imgW="8137732" imgH="5020788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5022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4756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3254859"/>
              </p:ext>
            </p:extLst>
          </p:nvPr>
        </p:nvGraphicFramePr>
        <p:xfrm>
          <a:off x="531813" y="804863"/>
          <a:ext cx="8161337" cy="4722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4715516" progId="Word.Document.12">
                  <p:embed/>
                </p:oleObj>
              </mc:Choice>
              <mc:Fallback>
                <p:oleObj name="Document" r:id="rId2" imgW="8137732" imgH="4715516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4722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36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31AFCD-D6CC-4F37-B00A-F896AC4D0E3F}"/>
              </a:ext>
            </a:extLst>
          </p:cNvPr>
          <p:cNvSpPr txBox="1"/>
          <p:nvPr/>
        </p:nvSpPr>
        <p:spPr>
          <a:xfrm>
            <a:off x="701041" y="535662"/>
            <a:ext cx="7407536" cy="629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dirty="0" err="1"/>
              <a:t>clc</a:t>
            </a:r>
            <a:r>
              <a:rPr lang="en-US" altLang="zh-CN" sz="1300" b="1" dirty="0"/>
              <a:t>, clear</a:t>
            </a:r>
            <a:endParaRPr lang="zh-CN" altLang="zh-CN" sz="1300" dirty="0"/>
          </a:p>
          <a:p>
            <a:r>
              <a:rPr lang="en-US" altLang="zh-CN" sz="1300" b="1" dirty="0"/>
              <a:t>L = [1,2,5,5,0;1,3,10,8,700; 1,4,11,8,400; 2,5,4,3,450</a:t>
            </a:r>
            <a:endParaRPr lang="zh-CN" altLang="zh-CN" sz="1300" dirty="0"/>
          </a:p>
          <a:p>
            <a:r>
              <a:rPr lang="en-US" altLang="zh-CN" sz="1300" b="1" dirty="0"/>
              <a:t>     3,4,4,4,0; 3,5,0,0,0; 4,6,15,15,0; 5,6,21,16,600</a:t>
            </a:r>
            <a:endParaRPr lang="zh-CN" altLang="zh-CN" sz="1300" dirty="0"/>
          </a:p>
          <a:p>
            <a:r>
              <a:rPr lang="en-US" altLang="zh-CN" sz="1300" b="1" dirty="0"/>
              <a:t>     5,7,25,22,300; 5,8,35,30,500; 6,7,0,0,0</a:t>
            </a:r>
            <a:endParaRPr lang="zh-CN" altLang="zh-CN" sz="1300" dirty="0"/>
          </a:p>
          <a:p>
            <a:r>
              <a:rPr lang="en-US" altLang="zh-CN" sz="1300" b="1" dirty="0"/>
              <a:t>     6,8,20,16,500; 7,8,15,12,400];</a:t>
            </a:r>
            <a:endParaRPr lang="zh-CN" altLang="zh-CN" sz="1300" dirty="0"/>
          </a:p>
          <a:p>
            <a:r>
              <a:rPr lang="en-US" altLang="zh-CN" sz="1300" b="1" dirty="0"/>
              <a:t>N=size(L,1); n = 8; </a:t>
            </a:r>
            <a:endParaRPr lang="zh-CN" altLang="zh-CN" sz="1300" dirty="0"/>
          </a:p>
          <a:p>
            <a:r>
              <a:rPr lang="en-US" altLang="zh-CN" sz="1300" b="1" dirty="0"/>
              <a:t>x = </a:t>
            </a:r>
            <a:r>
              <a:rPr lang="en-US" altLang="zh-CN" sz="1300" b="1" dirty="0" err="1"/>
              <a:t>optimvar</a:t>
            </a:r>
            <a:r>
              <a:rPr lang="en-US" altLang="zh-CN" sz="1300" b="1" dirty="0"/>
              <a:t>('x',n,'Type','integer','LowerBound',0);</a:t>
            </a:r>
            <a:endParaRPr lang="zh-CN" altLang="zh-CN" sz="1300" dirty="0"/>
          </a:p>
          <a:p>
            <a:r>
              <a:rPr lang="en-US" altLang="zh-CN" sz="1300" b="1" dirty="0"/>
              <a:t>y = </a:t>
            </a:r>
            <a:r>
              <a:rPr lang="en-US" altLang="zh-CN" sz="1300" b="1" dirty="0" err="1"/>
              <a:t>optimvar</a:t>
            </a:r>
            <a:r>
              <a:rPr lang="en-US" altLang="zh-CN" sz="1300" b="1" dirty="0"/>
              <a:t>('y', n, n, 'Type','integer','LowerBound',0);</a:t>
            </a:r>
            <a:endParaRPr lang="zh-CN" altLang="zh-CN" sz="1300" dirty="0"/>
          </a:p>
          <a:p>
            <a:r>
              <a:rPr lang="en-US" altLang="zh-CN" sz="1300" b="1" dirty="0"/>
              <a:t>prob = </a:t>
            </a:r>
            <a:r>
              <a:rPr lang="en-US" altLang="zh-CN" sz="1300" b="1" dirty="0" err="1"/>
              <a:t>optimproblem</a:t>
            </a:r>
            <a:r>
              <a:rPr lang="en-US" altLang="zh-CN" sz="1300" b="1" dirty="0"/>
              <a:t>; obj=sum(x); %</a:t>
            </a:r>
            <a:r>
              <a:rPr lang="zh-CN" altLang="zh-CN" sz="1300" b="1" dirty="0"/>
              <a:t>目标函数初始化</a:t>
            </a:r>
            <a:endParaRPr lang="zh-CN" altLang="zh-CN" sz="1300" dirty="0"/>
          </a:p>
          <a:p>
            <a:r>
              <a:rPr lang="en-US" altLang="zh-CN" sz="1300" b="1" dirty="0"/>
              <a:t>con = </a:t>
            </a:r>
            <a:r>
              <a:rPr lang="en-US" altLang="zh-CN" sz="1300" b="1" dirty="0" err="1"/>
              <a:t>optimconstr</a:t>
            </a:r>
            <a:r>
              <a:rPr lang="en-US" altLang="zh-CN" sz="1300" b="1" dirty="0"/>
              <a:t>(2*N+1); con(1)=x(n)-x(1)&lt;=49;</a:t>
            </a:r>
            <a:endParaRPr lang="zh-CN" altLang="zh-CN" sz="1300" dirty="0"/>
          </a:p>
          <a:p>
            <a:r>
              <a:rPr lang="en-US" altLang="zh-CN" sz="1300" b="1" dirty="0"/>
              <a:t>for k=1:N</a:t>
            </a:r>
            <a:endParaRPr lang="zh-CN" altLang="zh-CN" sz="1300" dirty="0"/>
          </a:p>
          <a:p>
            <a:r>
              <a:rPr lang="en-US" altLang="zh-CN" sz="1300" b="1" dirty="0"/>
              <a:t>    obj=</a:t>
            </a:r>
            <a:r>
              <a:rPr lang="en-US" altLang="zh-CN" sz="1300" b="1" dirty="0" err="1"/>
              <a:t>obj+L</a:t>
            </a:r>
            <a:r>
              <a:rPr lang="en-US" altLang="zh-CN" sz="1300" b="1" dirty="0"/>
              <a:t>(k,5)*y(L(k,1),L(k,2));</a:t>
            </a:r>
            <a:endParaRPr lang="zh-CN" altLang="zh-CN" sz="1300" dirty="0"/>
          </a:p>
          <a:p>
            <a:r>
              <a:rPr lang="en-US" altLang="zh-CN" sz="1300" b="1" dirty="0"/>
              <a:t>    con(2*k)=L(k,3)&lt;=x(L(k,2))-x(L(k,1))+y(L(k,1),L(k,2));</a:t>
            </a:r>
            <a:endParaRPr lang="zh-CN" altLang="zh-CN" sz="1300" dirty="0"/>
          </a:p>
          <a:p>
            <a:r>
              <a:rPr lang="en-US" altLang="zh-CN" sz="1300" b="1" dirty="0"/>
              <a:t>    con(2*k+1)=y(L(k,1),L(k,2))&lt;=L(k,3)-L(k,4);</a:t>
            </a:r>
            <a:endParaRPr lang="zh-CN" altLang="zh-CN" sz="1300" dirty="0"/>
          </a:p>
          <a:p>
            <a:r>
              <a:rPr lang="en-US" altLang="zh-CN" sz="1300" b="1" dirty="0"/>
              <a:t>end</a:t>
            </a:r>
            <a:endParaRPr lang="zh-CN" altLang="zh-CN" sz="1300" dirty="0"/>
          </a:p>
          <a:p>
            <a:r>
              <a:rPr lang="en-US" altLang="zh-CN" sz="1300" b="1" dirty="0" err="1"/>
              <a:t>prob.Objective</a:t>
            </a:r>
            <a:r>
              <a:rPr lang="en-US" altLang="zh-CN" sz="1300" b="1" dirty="0"/>
              <a:t>=obj;</a:t>
            </a:r>
            <a:endParaRPr lang="zh-CN" altLang="zh-CN" sz="1300" dirty="0"/>
          </a:p>
          <a:p>
            <a:r>
              <a:rPr lang="en-US" altLang="zh-CN" sz="1300" b="1" dirty="0" err="1"/>
              <a:t>prob.Constraints.con</a:t>
            </a:r>
            <a:r>
              <a:rPr lang="en-US" altLang="zh-CN" sz="1300" b="1" dirty="0"/>
              <a:t> = con; </a:t>
            </a:r>
            <a:endParaRPr lang="zh-CN" altLang="zh-CN" sz="1300" dirty="0"/>
          </a:p>
          <a:p>
            <a:r>
              <a:rPr lang="en-US" altLang="zh-CN" sz="1300" b="1" dirty="0"/>
              <a:t>[sol, </a:t>
            </a:r>
            <a:r>
              <a:rPr lang="en-US" altLang="zh-CN" sz="1300" b="1" dirty="0" err="1"/>
              <a:t>fval</a:t>
            </a:r>
            <a:r>
              <a:rPr lang="en-US" altLang="zh-CN" sz="1300" b="1" dirty="0"/>
              <a:t>, flag, out] = solve(prob)</a:t>
            </a:r>
            <a:endParaRPr lang="zh-CN" altLang="zh-CN" sz="1300" dirty="0"/>
          </a:p>
          <a:p>
            <a:r>
              <a:rPr lang="en-US" altLang="zh-CN" sz="1300" b="1" dirty="0"/>
              <a:t>xx = </a:t>
            </a:r>
            <a:r>
              <a:rPr lang="en-US" altLang="zh-CN" sz="1300" b="1" dirty="0" err="1"/>
              <a:t>sol.x</a:t>
            </a:r>
            <a:r>
              <a:rPr lang="en-US" altLang="zh-CN" sz="1300" b="1" dirty="0"/>
              <a:t>, </a:t>
            </a:r>
            <a:r>
              <a:rPr lang="en-US" altLang="zh-CN" sz="1300" b="1" dirty="0" err="1"/>
              <a:t>yy</a:t>
            </a:r>
            <a:r>
              <a:rPr lang="en-US" altLang="zh-CN" sz="1300" b="1" dirty="0"/>
              <a:t> = </a:t>
            </a:r>
            <a:r>
              <a:rPr lang="en-US" altLang="zh-CN" sz="1300" b="1" dirty="0" err="1"/>
              <a:t>sol.y</a:t>
            </a:r>
            <a:endParaRPr lang="zh-CN" altLang="zh-CN" sz="1300" dirty="0"/>
          </a:p>
          <a:p>
            <a:r>
              <a:rPr lang="en-US" altLang="zh-CN" sz="1300" b="1" dirty="0"/>
              <a:t>[</a:t>
            </a:r>
            <a:r>
              <a:rPr lang="en-US" altLang="zh-CN" sz="1300" b="1" dirty="0" err="1"/>
              <a:t>i,j</a:t>
            </a:r>
            <a:r>
              <a:rPr lang="en-US" altLang="zh-CN" sz="1300" b="1" dirty="0"/>
              <a:t>] = find(</a:t>
            </a:r>
            <a:r>
              <a:rPr lang="en-US" altLang="zh-CN" sz="1300" b="1" dirty="0" err="1"/>
              <a:t>yy</a:t>
            </a:r>
            <a:r>
              <a:rPr lang="en-US" altLang="zh-CN" sz="1300" b="1" dirty="0"/>
              <a:t>); </a:t>
            </a:r>
            <a:r>
              <a:rPr lang="en-US" altLang="zh-CN" sz="1300" b="1" dirty="0" err="1"/>
              <a:t>ij</a:t>
            </a:r>
            <a:r>
              <a:rPr lang="en-US" altLang="zh-CN" sz="1300" b="1" dirty="0"/>
              <a:t> = [</a:t>
            </a:r>
            <a:r>
              <a:rPr lang="en-US" altLang="zh-CN" sz="1300" b="1" dirty="0" err="1"/>
              <a:t>i</a:t>
            </a:r>
            <a:r>
              <a:rPr lang="en-US" altLang="zh-CN" sz="1300" b="1" dirty="0"/>
              <a:t>'; j']</a:t>
            </a:r>
            <a:endParaRPr lang="zh-CN" altLang="zh-CN" sz="1300" dirty="0"/>
          </a:p>
          <a:p>
            <a:r>
              <a:rPr lang="en-US" altLang="zh-CN" sz="1300" b="1" dirty="0"/>
              <a:t>z(8) = xx(end);</a:t>
            </a:r>
            <a:endParaRPr lang="zh-CN" altLang="zh-CN" sz="1300" dirty="0"/>
          </a:p>
          <a:p>
            <a:r>
              <a:rPr lang="en-US" altLang="zh-CN" sz="1300" b="1" dirty="0"/>
              <a:t>for k = 7:-1:1</a:t>
            </a:r>
            <a:endParaRPr lang="zh-CN" altLang="zh-CN" sz="1300" dirty="0"/>
          </a:p>
          <a:p>
            <a:r>
              <a:rPr lang="en-US" altLang="zh-CN" sz="1300" b="1" dirty="0"/>
              <a:t>    </a:t>
            </a:r>
            <a:r>
              <a:rPr lang="en-US" altLang="zh-CN" sz="1300" b="1" dirty="0" err="1"/>
              <a:t>ind</a:t>
            </a:r>
            <a:r>
              <a:rPr lang="en-US" altLang="zh-CN" sz="1300" b="1" dirty="0"/>
              <a:t> = find(L(:,1)==k);</a:t>
            </a:r>
            <a:endParaRPr lang="zh-CN" altLang="zh-CN" sz="1300" dirty="0"/>
          </a:p>
          <a:p>
            <a:r>
              <a:rPr lang="en-US" altLang="zh-CN" sz="1300" b="1" dirty="0"/>
              <a:t>    z(k)=min(z(L(ind,2))-L(ind,3)'+</a:t>
            </a:r>
            <a:r>
              <a:rPr lang="en-US" altLang="zh-CN" sz="1300" b="1" dirty="0" err="1"/>
              <a:t>yy</a:t>
            </a:r>
            <a:r>
              <a:rPr lang="en-US" altLang="zh-CN" sz="1300" b="1" dirty="0"/>
              <a:t>(</a:t>
            </a:r>
            <a:r>
              <a:rPr lang="en-US" altLang="zh-CN" sz="1300" b="1" dirty="0" err="1"/>
              <a:t>k,L</a:t>
            </a:r>
            <a:r>
              <a:rPr lang="en-US" altLang="zh-CN" sz="1300" b="1" dirty="0"/>
              <a:t>(ind,2)));</a:t>
            </a:r>
            <a:endParaRPr lang="zh-CN" altLang="zh-CN" sz="1300" dirty="0"/>
          </a:p>
          <a:p>
            <a:r>
              <a:rPr lang="en-US" altLang="zh-CN" sz="1300" b="1" dirty="0"/>
              <a:t>end</a:t>
            </a:r>
            <a:endParaRPr lang="zh-CN" altLang="zh-CN" sz="1300" dirty="0"/>
          </a:p>
          <a:p>
            <a:r>
              <a:rPr lang="en-US" altLang="zh-CN" sz="1300" b="1" dirty="0" err="1"/>
              <a:t>els</a:t>
            </a:r>
            <a:r>
              <a:rPr lang="en-US" altLang="zh-CN" sz="1300" b="1" dirty="0"/>
              <a:t> = []; </a:t>
            </a:r>
            <a:endParaRPr lang="zh-CN" altLang="zh-CN" sz="1300" dirty="0"/>
          </a:p>
          <a:p>
            <a:r>
              <a:rPr lang="en-US" altLang="zh-CN" sz="1300" b="1" dirty="0"/>
              <a:t>for </a:t>
            </a:r>
            <a:r>
              <a:rPr lang="en-US" altLang="zh-CN" sz="1300" b="1" dirty="0" err="1"/>
              <a:t>i</a:t>
            </a:r>
            <a:r>
              <a:rPr lang="en-US" altLang="zh-CN" sz="1300" b="1" dirty="0"/>
              <a:t> = 1:length(L)</a:t>
            </a:r>
            <a:endParaRPr lang="zh-CN" altLang="zh-CN" sz="1300" dirty="0"/>
          </a:p>
          <a:p>
            <a:r>
              <a:rPr lang="en-US" altLang="zh-CN" sz="1300" b="1" dirty="0"/>
              <a:t>    </a:t>
            </a:r>
            <a:r>
              <a:rPr lang="en-US" altLang="zh-CN" sz="1300" b="1" dirty="0" err="1"/>
              <a:t>els</a:t>
            </a:r>
            <a:r>
              <a:rPr lang="en-US" altLang="zh-CN" sz="1300" b="1" dirty="0"/>
              <a:t> = [</a:t>
            </a:r>
            <a:r>
              <a:rPr lang="en-US" altLang="zh-CN" sz="1300" b="1" dirty="0" err="1"/>
              <a:t>els</a:t>
            </a:r>
            <a:r>
              <a:rPr lang="en-US" altLang="zh-CN" sz="1300" b="1" dirty="0"/>
              <a:t>; [L(i,1),L(i,2),xx(L(i,1)),...</a:t>
            </a:r>
            <a:endParaRPr lang="zh-CN" altLang="zh-CN" sz="1300" dirty="0"/>
          </a:p>
          <a:p>
            <a:r>
              <a:rPr lang="en-US" altLang="zh-CN" sz="1300" b="1" dirty="0"/>
              <a:t>         z(L(i,2))-L(i,3)+</a:t>
            </a:r>
            <a:r>
              <a:rPr lang="en-US" altLang="zh-CN" sz="1300" b="1" dirty="0" err="1"/>
              <a:t>yy</a:t>
            </a:r>
            <a:r>
              <a:rPr lang="en-US" altLang="zh-CN" sz="1300" b="1" dirty="0"/>
              <a:t>(L(i,1),L(i,2))]];</a:t>
            </a:r>
            <a:endParaRPr lang="zh-CN" altLang="zh-CN" sz="1300" dirty="0"/>
          </a:p>
          <a:p>
            <a:r>
              <a:rPr lang="en-US" altLang="zh-CN" sz="1300" b="1" dirty="0"/>
              <a:t>end</a:t>
            </a:r>
            <a:endParaRPr lang="zh-CN" altLang="zh-CN" sz="1300" dirty="0"/>
          </a:p>
          <a:p>
            <a:r>
              <a:rPr lang="en-US" altLang="zh-CN" sz="1300" b="1" dirty="0" err="1"/>
              <a:t>els</a:t>
            </a:r>
            <a:r>
              <a:rPr lang="en-US" altLang="zh-CN" sz="1300" b="1" dirty="0"/>
              <a:t>  %</a:t>
            </a:r>
            <a:r>
              <a:rPr lang="zh-CN" altLang="zh-CN" sz="1300" b="1" dirty="0"/>
              <a:t>显示最早和最迟开工时间</a:t>
            </a:r>
            <a:endParaRPr lang="zh-CN" altLang="zh-CN" sz="1300" dirty="0"/>
          </a:p>
        </p:txBody>
      </p:sp>
    </p:spTree>
    <p:extLst>
      <p:ext uri="{BB962C8B-B14F-4D97-AF65-F5344CB8AC3E}">
        <p14:creationId xmlns:p14="http://schemas.microsoft.com/office/powerpoint/2010/main" val="93764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层">
            <a:extLst>
              <a:ext uri="{FF2B5EF4-FFF2-40B4-BE49-F238E27FC236}">
                <a16:creationId xmlns:a16="http://schemas.microsoft.com/office/drawing/2014/main" id="{74BAD145-AB42-4135-BB73-9ABB57E581AC}"/>
              </a:ext>
            </a:extLst>
          </p:cNvPr>
          <p:cNvSpPr txBox="1"/>
          <p:nvPr/>
        </p:nvSpPr>
        <p:spPr bwMode="auto">
          <a:xfrm>
            <a:off x="3436737" y="2902170"/>
            <a:ext cx="6706442" cy="135419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zh-CN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完成作业期望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1219140">
              <a:defRPr/>
            </a:pPr>
            <a:r>
              <a:rPr lang="zh-CN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和实现事件的概率</a:t>
            </a:r>
            <a:endParaRPr lang="zh-CN" alt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标题层">
            <a:extLst>
              <a:ext uri="{FF2B5EF4-FFF2-40B4-BE49-F238E27FC236}">
                <a16:creationId xmlns:a16="http://schemas.microsoft.com/office/drawing/2014/main" id="{A017B4FF-92DC-44DD-8AFD-8DA6C8A674C5}"/>
              </a:ext>
            </a:extLst>
          </p:cNvPr>
          <p:cNvSpPr txBox="1"/>
          <p:nvPr/>
        </p:nvSpPr>
        <p:spPr bwMode="auto">
          <a:xfrm>
            <a:off x="3436737" y="3171111"/>
            <a:ext cx="1434038" cy="861750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48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4800" kern="0" dirty="0">
              <a:solidFill>
                <a:schemeClr val="tx1">
                  <a:lumMod val="85000"/>
                  <a:lumOff val="1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24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8770813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637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0254656"/>
              </p:ext>
            </p:extLst>
          </p:nvPr>
        </p:nvGraphicFramePr>
        <p:xfrm>
          <a:off x="530225" y="808038"/>
          <a:ext cx="8056563" cy="450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4547041" progId="Word.Document.12">
                  <p:embed/>
                </p:oleObj>
              </mc:Choice>
              <mc:Fallback>
                <p:oleObj name="Document" r:id="rId2" imgW="8137732" imgH="454704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0225" y="808038"/>
                        <a:ext cx="8056563" cy="450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424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6119002"/>
              </p:ext>
            </p:extLst>
          </p:nvPr>
        </p:nvGraphicFramePr>
        <p:xfrm>
          <a:off x="530225" y="808038"/>
          <a:ext cx="8056563" cy="343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473189" progId="Word.Document.12">
                  <p:embed/>
                </p:oleObj>
              </mc:Choice>
              <mc:Fallback>
                <p:oleObj name="Document" r:id="rId2" imgW="8137732" imgH="347318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0225" y="808038"/>
                        <a:ext cx="8056563" cy="3432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0186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0583346"/>
              </p:ext>
            </p:extLst>
          </p:nvPr>
        </p:nvGraphicFramePr>
        <p:xfrm>
          <a:off x="530225" y="808038"/>
          <a:ext cx="8056563" cy="463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4689597" progId="Word.Document.12">
                  <p:embed/>
                </p:oleObj>
              </mc:Choice>
              <mc:Fallback>
                <p:oleObj name="Document" r:id="rId2" imgW="8137732" imgH="468959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0225" y="808038"/>
                        <a:ext cx="8056563" cy="463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705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184680"/>
              </p:ext>
            </p:extLst>
          </p:nvPr>
        </p:nvGraphicFramePr>
        <p:xfrm>
          <a:off x="530225" y="808038"/>
          <a:ext cx="8056563" cy="3605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156037" progId="Word.Document.12">
                  <p:embed/>
                </p:oleObj>
              </mc:Choice>
              <mc:Fallback>
                <p:oleObj name="Document" r:id="rId2" imgW="8137732" imgH="3156037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0225" y="808038"/>
                        <a:ext cx="8056563" cy="3605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678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4876809"/>
              </p:ext>
            </p:extLst>
          </p:nvPr>
        </p:nvGraphicFramePr>
        <p:xfrm>
          <a:off x="530225" y="808038"/>
          <a:ext cx="8056563" cy="3367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403711" progId="Word.Document.12">
                  <p:embed/>
                </p:oleObj>
              </mc:Choice>
              <mc:Fallback>
                <p:oleObj name="Document" r:id="rId2" imgW="8137732" imgH="3403711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0225" y="808038"/>
                        <a:ext cx="8056563" cy="3367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079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215731"/>
              </p:ext>
            </p:extLst>
          </p:nvPr>
        </p:nvGraphicFramePr>
        <p:xfrm>
          <a:off x="530225" y="808038"/>
          <a:ext cx="8056563" cy="327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305433" progId="Word.Document.12">
                  <p:embed/>
                </p:oleObj>
              </mc:Choice>
              <mc:Fallback>
                <p:oleObj name="Document" r:id="rId2" imgW="8137732" imgH="330543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0225" y="808038"/>
                        <a:ext cx="8056563" cy="3273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9737236"/>
              </p:ext>
            </p:extLst>
          </p:nvPr>
        </p:nvGraphicFramePr>
        <p:xfrm>
          <a:off x="557213" y="3968750"/>
          <a:ext cx="8056562" cy="288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7213" y="3968750"/>
                        <a:ext cx="8056562" cy="288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9969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5087793"/>
              </p:ext>
            </p:extLst>
          </p:nvPr>
        </p:nvGraphicFramePr>
        <p:xfrm>
          <a:off x="530225" y="808038"/>
          <a:ext cx="8056563" cy="421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4256169" progId="Word.Document.12">
                  <p:embed/>
                </p:oleObj>
              </mc:Choice>
              <mc:Fallback>
                <p:oleObj name="Document" r:id="rId2" imgW="8137732" imgH="425616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0225" y="808038"/>
                        <a:ext cx="8056563" cy="421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6990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6927687"/>
              </p:ext>
            </p:extLst>
          </p:nvPr>
        </p:nvGraphicFramePr>
        <p:xfrm>
          <a:off x="530225" y="808038"/>
          <a:ext cx="8056563" cy="288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0225" y="808038"/>
                        <a:ext cx="8056563" cy="288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0197872"/>
              </p:ext>
            </p:extLst>
          </p:nvPr>
        </p:nvGraphicFramePr>
        <p:xfrm>
          <a:off x="557213" y="3233738"/>
          <a:ext cx="8056562" cy="288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7213" y="3233738"/>
                        <a:ext cx="8056562" cy="288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6329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5196867"/>
              </p:ext>
            </p:extLst>
          </p:nvPr>
        </p:nvGraphicFramePr>
        <p:xfrm>
          <a:off x="531813" y="808038"/>
          <a:ext cx="8059737" cy="424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0514" imgH="4287899" progId="Word.Document.12">
                  <p:embed/>
                </p:oleObj>
              </mc:Choice>
              <mc:Fallback>
                <p:oleObj name="Document" r:id="rId2" imgW="8130514" imgH="4287899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8038"/>
                        <a:ext cx="8059737" cy="424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62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31AFCD-D6CC-4F37-B00A-F896AC4D0E3F}"/>
              </a:ext>
            </a:extLst>
          </p:cNvPr>
          <p:cNvSpPr txBox="1"/>
          <p:nvPr/>
        </p:nvSpPr>
        <p:spPr>
          <a:xfrm>
            <a:off x="868232" y="743515"/>
            <a:ext cx="740753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dirty="0" err="1"/>
              <a:t>clc</a:t>
            </a:r>
            <a:r>
              <a:rPr lang="en-US" altLang="zh-CN" sz="1300" b="1" dirty="0"/>
              <a:t>, clear</a:t>
            </a:r>
            <a:endParaRPr lang="zh-CN" altLang="zh-CN" sz="1300" dirty="0"/>
          </a:p>
          <a:p>
            <a:r>
              <a:rPr lang="en-US" altLang="zh-CN" sz="1300" b="1" dirty="0"/>
              <a:t>L = [1,2,3,5,7;1,3,8,9,16; 1,4,8,11,14; 2,5,3,4,5</a:t>
            </a:r>
            <a:endParaRPr lang="zh-CN" altLang="zh-CN" sz="1300" dirty="0"/>
          </a:p>
          <a:p>
            <a:r>
              <a:rPr lang="en-US" altLang="zh-CN" sz="1300" b="1" dirty="0"/>
              <a:t>     3,4,2,4,6; 3,5,0,0,0; 4,6,8,16,18; 5,6,18,20,28</a:t>
            </a:r>
            <a:endParaRPr lang="zh-CN" altLang="zh-CN" sz="1300" dirty="0"/>
          </a:p>
          <a:p>
            <a:r>
              <a:rPr lang="en-US" altLang="zh-CN" sz="1300" b="1" dirty="0"/>
              <a:t>     5,7,18,25,32; 5,8,26,33,52; 6,7,0,0,0</a:t>
            </a:r>
            <a:endParaRPr lang="zh-CN" altLang="zh-CN" sz="1300" dirty="0"/>
          </a:p>
          <a:p>
            <a:r>
              <a:rPr lang="en-US" altLang="zh-CN" sz="1300" b="1" dirty="0"/>
              <a:t>     6,8,11,21,25; 7,8,12,15,18];</a:t>
            </a:r>
            <a:endParaRPr lang="zh-CN" altLang="zh-CN" sz="1300" dirty="0"/>
          </a:p>
          <a:p>
            <a:r>
              <a:rPr lang="en-US" altLang="zh-CN" sz="1300" b="1" dirty="0"/>
              <a:t>et=(L(:,3)+4*L(:,4)+L(:,5))/6;  %</a:t>
            </a:r>
            <a:r>
              <a:rPr lang="zh-CN" altLang="zh-CN" sz="1300" b="1" dirty="0"/>
              <a:t>计算均值</a:t>
            </a:r>
            <a:endParaRPr lang="zh-CN" altLang="zh-CN" sz="1300" dirty="0"/>
          </a:p>
          <a:p>
            <a:r>
              <a:rPr lang="en-US" altLang="zh-CN" sz="1300" b="1" dirty="0"/>
              <a:t>dt=(L(:,5)-L(:,3)).^2/36;  %</a:t>
            </a:r>
            <a:r>
              <a:rPr lang="zh-CN" altLang="zh-CN" sz="1300" b="1" dirty="0"/>
              <a:t>计算方差</a:t>
            </a:r>
            <a:endParaRPr lang="zh-CN" altLang="zh-CN" sz="1300" dirty="0"/>
          </a:p>
          <a:p>
            <a:r>
              <a:rPr lang="en-US" altLang="zh-CN" sz="1300" b="1" dirty="0"/>
              <a:t>prob = </a:t>
            </a:r>
            <a:r>
              <a:rPr lang="en-US" altLang="zh-CN" sz="1300" b="1" dirty="0" err="1"/>
              <a:t>optimproblem</a:t>
            </a:r>
            <a:r>
              <a:rPr lang="en-US" altLang="zh-CN" sz="1300" b="1" dirty="0"/>
              <a:t>('</a:t>
            </a:r>
            <a:r>
              <a:rPr lang="en-US" altLang="zh-CN" sz="1300" b="1" dirty="0" err="1"/>
              <a:t>ObjectiveSense</a:t>
            </a:r>
            <a:r>
              <a:rPr lang="en-US" altLang="zh-CN" sz="1300" b="1" dirty="0"/>
              <a:t>','max');</a:t>
            </a:r>
            <a:endParaRPr lang="zh-CN" altLang="zh-CN" sz="1300" dirty="0"/>
          </a:p>
          <a:p>
            <a:r>
              <a:rPr lang="en-US" altLang="zh-CN" sz="1300" b="1" dirty="0"/>
              <a:t>n = 8; N=size(L,1); obj=0; con=</a:t>
            </a:r>
            <a:r>
              <a:rPr lang="en-US" altLang="zh-CN" sz="1300" b="1" dirty="0" err="1"/>
              <a:t>optimconstr</a:t>
            </a:r>
            <a:r>
              <a:rPr lang="en-US" altLang="zh-CN" sz="1300" b="1" dirty="0"/>
              <a:t>(n);</a:t>
            </a:r>
            <a:endParaRPr lang="zh-CN" altLang="zh-CN" sz="1300" dirty="0"/>
          </a:p>
          <a:p>
            <a:r>
              <a:rPr lang="en-US" altLang="zh-CN" sz="1300" b="1" dirty="0"/>
              <a:t>x = </a:t>
            </a:r>
            <a:r>
              <a:rPr lang="en-US" altLang="zh-CN" sz="1300" b="1" dirty="0" err="1"/>
              <a:t>optimvar</a:t>
            </a:r>
            <a:r>
              <a:rPr lang="en-US" altLang="zh-CN" sz="1300" b="1" dirty="0"/>
              <a:t>('x',n,n,'Type','integer','LowerBound',0,'UpperBound',1);</a:t>
            </a:r>
            <a:endParaRPr lang="zh-CN" altLang="zh-CN" sz="1300" dirty="0"/>
          </a:p>
          <a:p>
            <a:r>
              <a:rPr lang="en-US" altLang="zh-CN" sz="1300" b="1" dirty="0"/>
              <a:t>for k=1:N</a:t>
            </a:r>
            <a:endParaRPr lang="zh-CN" altLang="zh-CN" sz="1300" dirty="0"/>
          </a:p>
          <a:p>
            <a:r>
              <a:rPr lang="en-US" altLang="zh-CN" sz="1300" b="1" dirty="0"/>
              <a:t>    obj=</a:t>
            </a:r>
            <a:r>
              <a:rPr lang="en-US" altLang="zh-CN" sz="1300" b="1" dirty="0" err="1"/>
              <a:t>obj+x</a:t>
            </a:r>
            <a:r>
              <a:rPr lang="en-US" altLang="zh-CN" sz="1300" b="1" dirty="0"/>
              <a:t>(L(k,1),L(k,2))*et(k);</a:t>
            </a:r>
            <a:endParaRPr lang="zh-CN" altLang="zh-CN" sz="1300" dirty="0"/>
          </a:p>
          <a:p>
            <a:r>
              <a:rPr lang="en-US" altLang="zh-CN" sz="1300" b="1" dirty="0"/>
              <a:t>end</a:t>
            </a:r>
            <a:endParaRPr lang="zh-CN" altLang="zh-CN" sz="1300" dirty="0"/>
          </a:p>
          <a:p>
            <a:r>
              <a:rPr lang="en-US" altLang="zh-CN" sz="1300" b="1" dirty="0"/>
              <a:t>ind1 = find(L(:,1)==1); con(1)=sum(x(1,L(ind1,2)))==1;</a:t>
            </a:r>
            <a:endParaRPr lang="zh-CN" altLang="zh-CN" sz="1300" dirty="0"/>
          </a:p>
          <a:p>
            <a:r>
              <a:rPr lang="en-US" altLang="zh-CN" sz="1300" b="1" dirty="0"/>
              <a:t>for </a:t>
            </a:r>
            <a:r>
              <a:rPr lang="en-US" altLang="zh-CN" sz="1300" b="1" dirty="0" err="1"/>
              <a:t>i</a:t>
            </a:r>
            <a:r>
              <a:rPr lang="en-US" altLang="zh-CN" sz="1300" b="1" dirty="0"/>
              <a:t>=2:n-1</a:t>
            </a:r>
            <a:endParaRPr lang="zh-CN" altLang="zh-CN" sz="1300" dirty="0"/>
          </a:p>
          <a:p>
            <a:r>
              <a:rPr lang="en-US" altLang="zh-CN" sz="1300" b="1" dirty="0"/>
              <a:t>    out=find(L(:,1)==</a:t>
            </a:r>
            <a:r>
              <a:rPr lang="en-US" altLang="zh-CN" sz="1300" b="1" dirty="0" err="1"/>
              <a:t>i</a:t>
            </a:r>
            <a:r>
              <a:rPr lang="en-US" altLang="zh-CN" sz="1300" b="1" dirty="0"/>
              <a:t>); in=find(L(:,2)==</a:t>
            </a:r>
            <a:r>
              <a:rPr lang="en-US" altLang="zh-CN" sz="1300" b="1" dirty="0" err="1"/>
              <a:t>i</a:t>
            </a:r>
            <a:r>
              <a:rPr lang="en-US" altLang="zh-CN" sz="1300" b="1" dirty="0"/>
              <a:t>);</a:t>
            </a:r>
            <a:endParaRPr lang="zh-CN" altLang="zh-CN" sz="1300" dirty="0"/>
          </a:p>
          <a:p>
            <a:r>
              <a:rPr lang="en-US" altLang="zh-CN" sz="1300" b="1" dirty="0"/>
              <a:t>    con(</a:t>
            </a:r>
            <a:r>
              <a:rPr lang="en-US" altLang="zh-CN" sz="1300" b="1" dirty="0" err="1"/>
              <a:t>i</a:t>
            </a:r>
            <a:r>
              <a:rPr lang="en-US" altLang="zh-CN" sz="1300" b="1" dirty="0"/>
              <a:t>)=sum(x(</a:t>
            </a:r>
            <a:r>
              <a:rPr lang="en-US" altLang="zh-CN" sz="1300" b="1" dirty="0" err="1"/>
              <a:t>i,L</a:t>
            </a:r>
            <a:r>
              <a:rPr lang="en-US" altLang="zh-CN" sz="1300" b="1" dirty="0"/>
              <a:t>(out,2)))==sum(x(L(in,1),</a:t>
            </a:r>
            <a:r>
              <a:rPr lang="en-US" altLang="zh-CN" sz="1300" b="1" dirty="0" err="1"/>
              <a:t>i</a:t>
            </a:r>
            <a:r>
              <a:rPr lang="en-US" altLang="zh-CN" sz="1300" b="1" dirty="0"/>
              <a:t>));</a:t>
            </a:r>
            <a:endParaRPr lang="zh-CN" altLang="zh-CN" sz="1300" dirty="0"/>
          </a:p>
          <a:p>
            <a:r>
              <a:rPr lang="en-US" altLang="zh-CN" sz="1300" b="1" dirty="0"/>
              <a:t>end</a:t>
            </a:r>
            <a:endParaRPr lang="zh-CN" altLang="zh-CN" sz="1300" dirty="0"/>
          </a:p>
          <a:p>
            <a:r>
              <a:rPr lang="en-US" altLang="zh-CN" sz="1300" b="1" dirty="0" err="1"/>
              <a:t>indn</a:t>
            </a:r>
            <a:r>
              <a:rPr lang="en-US" altLang="zh-CN" sz="1300" b="1" dirty="0"/>
              <a:t>=find(L(:,2)==n); con(n)=sum(x(L(indn,1),n))==1;</a:t>
            </a:r>
            <a:endParaRPr lang="zh-CN" altLang="zh-CN" sz="1300" dirty="0"/>
          </a:p>
          <a:p>
            <a:r>
              <a:rPr lang="en-US" altLang="zh-CN" sz="1300" b="1" dirty="0" err="1"/>
              <a:t>prob.Constraints.con</a:t>
            </a:r>
            <a:r>
              <a:rPr lang="en-US" altLang="zh-CN" sz="1300" b="1" dirty="0"/>
              <a:t> = con; </a:t>
            </a:r>
            <a:r>
              <a:rPr lang="en-US" altLang="zh-CN" sz="1300" b="1" dirty="0" err="1"/>
              <a:t>prob.Objective</a:t>
            </a:r>
            <a:r>
              <a:rPr lang="en-US" altLang="zh-CN" sz="1300" b="1" dirty="0"/>
              <a:t>=obj;</a:t>
            </a:r>
            <a:endParaRPr lang="zh-CN" altLang="zh-CN" sz="1300" dirty="0"/>
          </a:p>
          <a:p>
            <a:r>
              <a:rPr lang="en-US" altLang="zh-CN" sz="1300" b="1" dirty="0"/>
              <a:t>[sol, f] = solve(prob)</a:t>
            </a:r>
            <a:endParaRPr lang="zh-CN" altLang="zh-CN" sz="1300" dirty="0"/>
          </a:p>
          <a:p>
            <a:r>
              <a:rPr lang="en-US" altLang="zh-CN" sz="1300" b="1" dirty="0"/>
              <a:t>xx = </a:t>
            </a:r>
            <a:r>
              <a:rPr lang="en-US" altLang="zh-CN" sz="1300" b="1" dirty="0" err="1"/>
              <a:t>sol.x</a:t>
            </a:r>
            <a:r>
              <a:rPr lang="en-US" altLang="zh-CN" sz="1300" b="1" dirty="0"/>
              <a:t>, [</a:t>
            </a:r>
            <a:r>
              <a:rPr lang="en-US" altLang="zh-CN" sz="1300" b="1" dirty="0" err="1"/>
              <a:t>i,j</a:t>
            </a:r>
            <a:r>
              <a:rPr lang="en-US" altLang="zh-CN" sz="1300" b="1" dirty="0"/>
              <a:t>] = find(xx); </a:t>
            </a:r>
            <a:r>
              <a:rPr lang="en-US" altLang="zh-CN" sz="1300" b="1" dirty="0" err="1"/>
              <a:t>ij</a:t>
            </a:r>
            <a:r>
              <a:rPr lang="en-US" altLang="zh-CN" sz="1300" b="1" dirty="0"/>
              <a:t> = [</a:t>
            </a:r>
            <a:r>
              <a:rPr lang="en-US" altLang="zh-CN" sz="1300" b="1" dirty="0" err="1"/>
              <a:t>i</a:t>
            </a:r>
            <a:r>
              <a:rPr lang="en-US" altLang="zh-CN" sz="1300" b="1" dirty="0"/>
              <a:t>, j]</a:t>
            </a:r>
            <a:endParaRPr lang="zh-CN" altLang="zh-CN" sz="1300" dirty="0"/>
          </a:p>
          <a:p>
            <a:r>
              <a:rPr lang="en-US" altLang="zh-CN" sz="1300" b="1" dirty="0"/>
              <a:t>s2=0; %</a:t>
            </a:r>
            <a:r>
              <a:rPr lang="zh-CN" altLang="zh-CN" sz="1300" b="1" dirty="0"/>
              <a:t>方差的初值</a:t>
            </a:r>
            <a:endParaRPr lang="zh-CN" altLang="zh-CN" sz="1300" dirty="0"/>
          </a:p>
          <a:p>
            <a:r>
              <a:rPr lang="en-US" altLang="zh-CN" sz="1300" b="1" dirty="0"/>
              <a:t>for k=1:size(ij,1)</a:t>
            </a:r>
            <a:endParaRPr lang="zh-CN" altLang="zh-CN" sz="1300" dirty="0"/>
          </a:p>
          <a:p>
            <a:r>
              <a:rPr lang="en-US" altLang="zh-CN" sz="1300" b="1" dirty="0"/>
              <a:t>    s2=s2+dt(find(</a:t>
            </a:r>
            <a:r>
              <a:rPr lang="en-US" altLang="zh-CN" sz="1300" b="1" dirty="0" err="1"/>
              <a:t>ismember</a:t>
            </a:r>
            <a:r>
              <a:rPr lang="en-US" altLang="zh-CN" sz="1300" b="1" dirty="0"/>
              <a:t>(L(:,[1,2]),</a:t>
            </a:r>
            <a:r>
              <a:rPr lang="en-US" altLang="zh-CN" sz="1300" b="1" dirty="0" err="1"/>
              <a:t>ij</a:t>
            </a:r>
            <a:r>
              <a:rPr lang="en-US" altLang="zh-CN" sz="1300" b="1" dirty="0"/>
              <a:t>(k,:),'rows')));</a:t>
            </a:r>
            <a:endParaRPr lang="zh-CN" altLang="zh-CN" sz="1300" dirty="0"/>
          </a:p>
          <a:p>
            <a:r>
              <a:rPr lang="en-US" altLang="zh-CN" sz="1300" b="1" dirty="0"/>
              <a:t>end</a:t>
            </a:r>
            <a:endParaRPr lang="zh-CN" altLang="zh-CN" sz="1300" dirty="0"/>
          </a:p>
          <a:p>
            <a:r>
              <a:rPr lang="en-US" altLang="zh-CN" sz="1300" b="1" dirty="0"/>
              <a:t>s=sqrt(s2), p=</a:t>
            </a:r>
            <a:r>
              <a:rPr lang="en-US" altLang="zh-CN" sz="1300" b="1" dirty="0" err="1"/>
              <a:t>normcdf</a:t>
            </a:r>
            <a:r>
              <a:rPr lang="en-US" altLang="zh-CN" sz="1300" b="1" dirty="0"/>
              <a:t>(52,f,s)  %</a:t>
            </a:r>
            <a:r>
              <a:rPr lang="zh-CN" altLang="zh-CN" sz="1300" b="1" dirty="0"/>
              <a:t>计算标准差和概率</a:t>
            </a:r>
            <a:endParaRPr lang="zh-CN" altLang="zh-CN" sz="1300" dirty="0"/>
          </a:p>
          <a:p>
            <a:r>
              <a:rPr lang="en-US" altLang="zh-CN" sz="1300" b="1" dirty="0"/>
              <a:t>n = </a:t>
            </a:r>
            <a:r>
              <a:rPr lang="en-US" altLang="zh-CN" sz="1300" b="1" dirty="0" err="1"/>
              <a:t>norminv</a:t>
            </a:r>
            <a:r>
              <a:rPr lang="en-US" altLang="zh-CN" sz="1300" b="1" dirty="0"/>
              <a:t>(0.95)*</a:t>
            </a:r>
            <a:r>
              <a:rPr lang="en-US" altLang="zh-CN" sz="1300" b="1" dirty="0" err="1"/>
              <a:t>s+f</a:t>
            </a:r>
            <a:endParaRPr lang="zh-CN" altLang="zh-CN" sz="1300" dirty="0"/>
          </a:p>
        </p:txBody>
      </p:sp>
    </p:spTree>
    <p:extLst>
      <p:ext uri="{BB962C8B-B14F-4D97-AF65-F5344CB8AC3E}">
        <p14:creationId xmlns:p14="http://schemas.microsoft.com/office/powerpoint/2010/main" val="1551773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3508370"/>
              </p:ext>
            </p:extLst>
          </p:nvPr>
        </p:nvGraphicFramePr>
        <p:xfrm>
          <a:off x="531813" y="804863"/>
          <a:ext cx="8161337" cy="3630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3628705" progId="Word.Document.12">
                  <p:embed/>
                </p:oleObj>
              </mc:Choice>
              <mc:Fallback>
                <p:oleObj name="Document" r:id="rId2" imgW="8137732" imgH="3628705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3630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986018"/>
              </p:ext>
            </p:extLst>
          </p:nvPr>
        </p:nvGraphicFramePr>
        <p:xfrm>
          <a:off x="504825" y="4886325"/>
          <a:ext cx="8161338" cy="2919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4825" y="4886325"/>
                        <a:ext cx="8161338" cy="2919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5789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D1171C8D-6327-4622-A38D-DA77EB5ED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0478966"/>
              </p:ext>
            </p:extLst>
          </p:nvPr>
        </p:nvGraphicFramePr>
        <p:xfrm>
          <a:off x="504825" y="1624013"/>
          <a:ext cx="8188325" cy="369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67613" imgH="3700343" progId="Word.Document.12">
                  <p:embed/>
                </p:oleObj>
              </mc:Choice>
              <mc:Fallback>
                <p:oleObj name="Document" r:id="rId2" imgW="8167613" imgH="3700343" progId="Word.Document.12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D1171C8D-6327-4622-A38D-DA77EB5ED0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825" y="1624013"/>
                        <a:ext cx="8188325" cy="369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8DC3E65-1ED8-4E27-8166-5B4FC188AF4F}"/>
              </a:ext>
            </a:extLst>
          </p:cNvPr>
          <p:cNvSpPr txBox="1"/>
          <p:nvPr/>
        </p:nvSpPr>
        <p:spPr>
          <a:xfrm>
            <a:off x="384870" y="772240"/>
            <a:ext cx="631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293B8"/>
                </a:solidFill>
              </a:rPr>
              <a:t>1.</a:t>
            </a:r>
            <a:r>
              <a:rPr lang="zh-CN" altLang="en-US" sz="3600" b="1" dirty="0">
                <a:solidFill>
                  <a:srgbClr val="0293B8"/>
                </a:solidFill>
              </a:rPr>
              <a:t>计划网络图的概念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632A2F1-568C-40ED-8B5F-55D04A30CF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95974"/>
              </p:ext>
            </p:extLst>
          </p:nvPr>
        </p:nvGraphicFramePr>
        <p:xfrm>
          <a:off x="558800" y="3233738"/>
          <a:ext cx="8161338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8800" y="3233738"/>
                        <a:ext cx="8161338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7483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395B73DA-6339-4425-9619-3F165316C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4944221"/>
              </p:ext>
            </p:extLst>
          </p:nvPr>
        </p:nvGraphicFramePr>
        <p:xfrm>
          <a:off x="531813" y="804863"/>
          <a:ext cx="8161337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137732" imgH="2920963" progId="Word.Document.12">
                  <p:embed/>
                </p:oleObj>
              </mc:Choice>
              <mc:Fallback>
                <p:oleObj name="Document" r:id="rId2" imgW="8137732" imgH="2920963" progId="Word.Document.12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395B73DA-6339-4425-9619-3F165316C8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1813" y="804863"/>
                        <a:ext cx="8161337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9C11BA0-3474-47E9-BE1B-CA4CD4D607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2397389"/>
              </p:ext>
            </p:extLst>
          </p:nvPr>
        </p:nvGraphicFramePr>
        <p:xfrm>
          <a:off x="558800" y="3233738"/>
          <a:ext cx="8161338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8137732" imgH="2920963" progId="Word.Document.12">
                  <p:embed/>
                </p:oleObj>
              </mc:Choice>
              <mc:Fallback>
                <p:oleObj name="Document" r:id="rId4" imgW="8137732" imgH="292096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9C11BA0-3474-47E9-BE1B-CA4CD4D607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8800" y="3233738"/>
                        <a:ext cx="8161338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8862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2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3315</TotalTime>
  <Words>1939</Words>
  <Application>Microsoft Office PowerPoint</Application>
  <PresentationFormat>全屏显示(4:3)</PresentationFormat>
  <Paragraphs>180</Paragraphs>
  <Slides>69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69</vt:i4>
      </vt:variant>
    </vt:vector>
  </HeadingPairs>
  <TitlesOfParts>
    <vt:vector size="84" baseType="lpstr">
      <vt:lpstr>等线</vt:lpstr>
      <vt:lpstr>华文新魏</vt:lpstr>
      <vt:lpstr>隶书</vt:lpstr>
      <vt:lpstr>微软雅黑</vt:lpstr>
      <vt:lpstr>Arial</vt:lpstr>
      <vt:lpstr>Blackadder ITC</vt:lpstr>
      <vt:lpstr>Calibri</vt:lpstr>
      <vt:lpstr>Calibri Light</vt:lpstr>
      <vt:lpstr>Eras Bold ITC</vt:lpstr>
      <vt:lpstr>Impact</vt:lpstr>
      <vt:lpstr>Times New Roman</vt:lpstr>
      <vt:lpstr>2_Office 主题​​</vt:lpstr>
      <vt:lpstr>4_Office 主题​​</vt:lpstr>
      <vt:lpstr>Document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常数项级数</dc:title>
  <dc:creator>Happy</dc:creator>
  <cp:lastModifiedBy>si shoukui</cp:lastModifiedBy>
  <cp:revision>169</cp:revision>
  <dcterms:created xsi:type="dcterms:W3CDTF">2020-06-24T23:10:14Z</dcterms:created>
  <dcterms:modified xsi:type="dcterms:W3CDTF">2021-02-27T08:27:43Z</dcterms:modified>
</cp:coreProperties>
</file>